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9" r:id="rId3"/>
    <p:sldId id="257" r:id="rId4"/>
    <p:sldId id="289" r:id="rId5"/>
    <p:sldId id="290" r:id="rId6"/>
    <p:sldId id="291" r:id="rId7"/>
    <p:sldId id="258" r:id="rId8"/>
    <p:sldId id="281" r:id="rId9"/>
    <p:sldId id="259" r:id="rId10"/>
    <p:sldId id="282" r:id="rId11"/>
    <p:sldId id="260" r:id="rId12"/>
    <p:sldId id="261" r:id="rId13"/>
    <p:sldId id="272" r:id="rId14"/>
    <p:sldId id="262" r:id="rId15"/>
    <p:sldId id="273" r:id="rId16"/>
    <p:sldId id="283" r:id="rId17"/>
    <p:sldId id="284" r:id="rId18"/>
    <p:sldId id="285" r:id="rId19"/>
    <p:sldId id="286" r:id="rId20"/>
    <p:sldId id="264" r:id="rId21"/>
    <p:sldId id="274" r:id="rId22"/>
    <p:sldId id="287" r:id="rId23"/>
    <p:sldId id="280" r:id="rId24"/>
    <p:sldId id="292" r:id="rId25"/>
    <p:sldId id="293" r:id="rId26"/>
    <p:sldId id="294" r:id="rId27"/>
    <p:sldId id="295" r:id="rId28"/>
    <p:sldId id="296" r:id="rId29"/>
    <p:sldId id="297" r:id="rId30"/>
    <p:sldId id="265" r:id="rId31"/>
    <p:sldId id="275" r:id="rId32"/>
    <p:sldId id="269" r:id="rId33"/>
    <p:sldId id="270" r:id="rId34"/>
    <p:sldId id="288" r:id="rId35"/>
    <p:sldId id="266" r:id="rId36"/>
    <p:sldId id="276" r:id="rId37"/>
    <p:sldId id="298" r:id="rId38"/>
    <p:sldId id="277" r:id="rId39"/>
    <p:sldId id="278" r:id="rId40"/>
    <p:sldId id="268"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28" autoAdjust="0"/>
    <p:restoredTop sz="94660"/>
  </p:normalViewPr>
  <p:slideViewPr>
    <p:cSldViewPr snapToGrid="0">
      <p:cViewPr varScale="1">
        <p:scale>
          <a:sx n="76" d="100"/>
          <a:sy n="76" d="100"/>
        </p:scale>
        <p:origin x="16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362014-9A61-4A0D-B2BA-B67D4CD0BD68}" type="datetimeFigureOut">
              <a:rPr lang="en-US" smtClean="0"/>
              <a:t>9/28/2018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1449907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362014-9A61-4A0D-B2BA-B67D4CD0BD68}" type="datetimeFigureOut">
              <a:rPr lang="en-US" smtClean="0"/>
              <a:t>9/28/2018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2726971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362014-9A61-4A0D-B2BA-B67D4CD0BD68}" type="datetimeFigureOut">
              <a:rPr lang="en-US" smtClean="0"/>
              <a:t>9/28/2018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3431134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362014-9A61-4A0D-B2BA-B67D4CD0BD68}" type="datetimeFigureOut">
              <a:rPr lang="en-US" smtClean="0"/>
              <a:t>9/28/2018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1560246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362014-9A61-4A0D-B2BA-B67D4CD0BD68}" type="datetimeFigureOut">
              <a:rPr lang="en-US" smtClean="0"/>
              <a:t>9/28/2018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2466706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362014-9A61-4A0D-B2BA-B67D4CD0BD68}" type="datetimeFigureOut">
              <a:rPr lang="en-US" smtClean="0"/>
              <a:t>9/28/2018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1300082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362014-9A61-4A0D-B2BA-B67D4CD0BD68}" type="datetimeFigureOut">
              <a:rPr lang="en-US" smtClean="0"/>
              <a:t>9/28/2018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1748838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362014-9A61-4A0D-B2BA-B67D4CD0BD68}" type="datetimeFigureOut">
              <a:rPr lang="en-US" smtClean="0"/>
              <a:t>9/28/2018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636179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362014-9A61-4A0D-B2BA-B67D4CD0BD68}" type="datetimeFigureOut">
              <a:rPr lang="en-US" smtClean="0"/>
              <a:t>9/28/2018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3931969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362014-9A61-4A0D-B2BA-B67D4CD0BD68}" type="datetimeFigureOut">
              <a:rPr lang="en-US" smtClean="0"/>
              <a:t>9/28/2018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24340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362014-9A61-4A0D-B2BA-B67D4CD0BD68}" type="datetimeFigureOut">
              <a:rPr lang="en-US" smtClean="0"/>
              <a:t>9/28/2018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14A3ED-3B21-480C-BD80-6C771036DEB3}" type="slidenum">
              <a:rPr lang="en-US" smtClean="0"/>
              <a:t>‹#›</a:t>
            </a:fld>
            <a:endParaRPr lang="en-US"/>
          </a:p>
        </p:txBody>
      </p:sp>
    </p:spTree>
    <p:extLst>
      <p:ext uri="{BB962C8B-B14F-4D97-AF65-F5344CB8AC3E}">
        <p14:creationId xmlns:p14="http://schemas.microsoft.com/office/powerpoint/2010/main" val="1843187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362014-9A61-4A0D-B2BA-B67D4CD0BD68}" type="datetimeFigureOut">
              <a:rPr lang="en-US" smtClean="0"/>
              <a:t>9/28/2018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14A3ED-3B21-480C-BD80-6C771036DEB3}" type="slidenum">
              <a:rPr lang="en-US" smtClean="0"/>
              <a:t>‹#›</a:t>
            </a:fld>
            <a:endParaRPr lang="en-US"/>
          </a:p>
        </p:txBody>
      </p:sp>
    </p:spTree>
    <p:extLst>
      <p:ext uri="{BB962C8B-B14F-4D97-AF65-F5344CB8AC3E}">
        <p14:creationId xmlns:p14="http://schemas.microsoft.com/office/powerpoint/2010/main" val="11199714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hoclaptrinhweb.org/hoc-lap-trinh/hoc-lap-trinh-java.html"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hoclaptrinhweb.org/hoc-lap-trinh/hoc-lap-trinh-java.html"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designervista.com/" TargetMode="External"/><Relationship Id="rId2" Type="http://schemas.openxmlformats.org/officeDocument/2006/relationships/hyperlink" Target="http://jmeter.apache.or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Chương </a:t>
            </a:r>
            <a:r>
              <a:rPr lang="en-US" dirty="0" smtClean="0"/>
              <a:t>1</a:t>
            </a:r>
            <a:endParaRPr lang="en-US" dirty="0"/>
          </a:p>
        </p:txBody>
      </p:sp>
      <p:sp>
        <p:nvSpPr>
          <p:cNvPr id="3" name="Subtitle 2"/>
          <p:cNvSpPr>
            <a:spLocks noGrp="1"/>
          </p:cNvSpPr>
          <p:nvPr>
            <p:ph type="subTitle" idx="1"/>
          </p:nvPr>
        </p:nvSpPr>
        <p:spPr/>
        <p:txBody>
          <a:bodyPr/>
          <a:lstStyle/>
          <a:p>
            <a:r>
              <a:rPr lang="en-US" dirty="0" smtClean="0"/>
              <a:t>KIẾN THỨC CƠ BẢN VÀ CÁC ĐẶC </a:t>
            </a:r>
            <a:r>
              <a:rPr lang="en-US" smtClean="0"/>
              <a:t>ĐIỂM HƯỚNG ĐỐI TƯỢNG CỦA </a:t>
            </a:r>
            <a:r>
              <a:rPr lang="en-US" dirty="0" smtClean="0"/>
              <a:t>NGÔN NGỮ JAVA</a:t>
            </a:r>
          </a:p>
          <a:p>
            <a:endParaRPr lang="en-US" dirty="0"/>
          </a:p>
        </p:txBody>
      </p:sp>
    </p:spTree>
    <p:extLst>
      <p:ext uri="{BB962C8B-B14F-4D97-AF65-F5344CB8AC3E}">
        <p14:creationId xmlns:p14="http://schemas.microsoft.com/office/powerpoint/2010/main" val="1533592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JDK</a:t>
            </a:r>
            <a:endParaRPr lang="en-US" dirty="0"/>
          </a:p>
        </p:txBody>
      </p:sp>
      <p:sp>
        <p:nvSpPr>
          <p:cNvPr id="3" name="Content Placeholder 2"/>
          <p:cNvSpPr>
            <a:spLocks noGrp="1"/>
          </p:cNvSpPr>
          <p:nvPr>
            <p:ph idx="1"/>
          </p:nvPr>
        </p:nvSpPr>
        <p:spPr>
          <a:xfrm>
            <a:off x="838200" y="1825625"/>
            <a:ext cx="10515600" cy="574675"/>
          </a:xfrm>
        </p:spPr>
        <p:txBody>
          <a:bodyPr/>
          <a:lstStyle/>
          <a:p>
            <a:r>
              <a:rPr lang="en-US" dirty="0" err="1" smtClean="0"/>
              <a:t>Biên</a:t>
            </a:r>
            <a:r>
              <a:rPr lang="en-US" dirty="0" smtClean="0"/>
              <a:t> </a:t>
            </a:r>
            <a:r>
              <a:rPr lang="en-US" dirty="0" err="1" smtClean="0"/>
              <a:t>dịch</a:t>
            </a:r>
            <a:r>
              <a:rPr lang="en-US" dirty="0" smtClean="0"/>
              <a:t> </a:t>
            </a:r>
            <a:r>
              <a:rPr lang="en-US" dirty="0" err="1" smtClean="0"/>
              <a:t>và</a:t>
            </a:r>
            <a:r>
              <a:rPr lang="en-US" dirty="0" smtClean="0"/>
              <a:t> </a:t>
            </a:r>
            <a:r>
              <a:rPr lang="en-US" dirty="0" err="1" smtClean="0"/>
              <a:t>thực</a:t>
            </a:r>
            <a:r>
              <a:rPr lang="en-US" dirty="0" smtClean="0"/>
              <a:t> </a:t>
            </a:r>
            <a:r>
              <a:rPr lang="en-US" dirty="0" err="1" smtClean="0"/>
              <a:t>thi</a:t>
            </a:r>
            <a:r>
              <a:rPr lang="en-US" dirty="0" smtClean="0"/>
              <a:t> </a:t>
            </a:r>
            <a:r>
              <a:rPr lang="en-US" dirty="0" err="1" smtClean="0"/>
              <a:t>đoạn</a:t>
            </a:r>
            <a:r>
              <a:rPr lang="en-US" dirty="0" smtClean="0"/>
              <a:t> code </a:t>
            </a:r>
            <a:r>
              <a:rPr lang="en-US" dirty="0" err="1" smtClean="0"/>
              <a:t>trên</a:t>
            </a:r>
            <a:r>
              <a:rPr lang="en-US" dirty="0" smtClean="0"/>
              <a:t> </a:t>
            </a:r>
            <a:r>
              <a:rPr lang="en-US" dirty="0" err="1" smtClean="0"/>
              <a:t>bằng</a:t>
            </a:r>
            <a:r>
              <a:rPr lang="en-US" dirty="0" smtClean="0"/>
              <a:t> 2 </a:t>
            </a:r>
            <a:r>
              <a:rPr lang="en-US" dirty="0" err="1" smtClean="0"/>
              <a:t>câu</a:t>
            </a:r>
            <a:r>
              <a:rPr lang="en-US" dirty="0" smtClean="0"/>
              <a:t> </a:t>
            </a:r>
            <a:r>
              <a:rPr lang="en-US" dirty="0" err="1" smtClean="0"/>
              <a:t>lệnh</a:t>
            </a:r>
            <a:r>
              <a:rPr lang="en-US" dirty="0" smtClean="0"/>
              <a:t>:</a:t>
            </a:r>
          </a:p>
        </p:txBody>
      </p:sp>
      <p:sp>
        <p:nvSpPr>
          <p:cNvPr id="4" name="TextBox 3"/>
          <p:cNvSpPr txBox="1"/>
          <p:nvPr/>
        </p:nvSpPr>
        <p:spPr>
          <a:xfrm>
            <a:off x="2400300" y="2628900"/>
            <a:ext cx="3280410" cy="830997"/>
          </a:xfrm>
          <a:prstGeom prst="rect">
            <a:avLst/>
          </a:prstGeom>
          <a:solidFill>
            <a:schemeClr val="accent2">
              <a:lumMod val="20000"/>
              <a:lumOff val="80000"/>
            </a:schemeClr>
          </a:solidFill>
        </p:spPr>
        <p:txBody>
          <a:bodyPr wrap="square" rtlCol="0">
            <a:spAutoFit/>
          </a:bodyPr>
          <a:lstStyle/>
          <a:p>
            <a:r>
              <a:rPr lang="en-US" sz="2400" dirty="0" err="1"/>
              <a:t>javac</a:t>
            </a:r>
            <a:r>
              <a:rPr lang="en-US" sz="2400" dirty="0"/>
              <a:t> FirstProgram.java</a:t>
            </a:r>
          </a:p>
          <a:p>
            <a:r>
              <a:rPr lang="en-US" sz="2400" dirty="0"/>
              <a:t>java </a:t>
            </a:r>
            <a:r>
              <a:rPr lang="en-US" sz="2400" dirty="0" err="1"/>
              <a:t>FirstProgram</a:t>
            </a:r>
            <a:r>
              <a:rPr lang="en-US" sz="2400" dirty="0"/>
              <a:t>   </a:t>
            </a:r>
          </a:p>
        </p:txBody>
      </p:sp>
      <p:sp>
        <p:nvSpPr>
          <p:cNvPr id="5" name="TextBox 4"/>
          <p:cNvSpPr txBox="1"/>
          <p:nvPr/>
        </p:nvSpPr>
        <p:spPr>
          <a:xfrm>
            <a:off x="1245870" y="3817620"/>
            <a:ext cx="6297930" cy="461665"/>
          </a:xfrm>
          <a:prstGeom prst="rect">
            <a:avLst/>
          </a:prstGeom>
          <a:noFill/>
        </p:spPr>
        <p:txBody>
          <a:bodyPr wrap="square" rtlCol="0">
            <a:spAutoFit/>
          </a:bodyPr>
          <a:lstStyle/>
          <a:p>
            <a:r>
              <a:rPr lang="en-US" sz="2400" dirty="0" err="1" smtClean="0"/>
              <a:t>Kết</a:t>
            </a:r>
            <a:r>
              <a:rPr lang="en-US" sz="2400" dirty="0" smtClean="0"/>
              <a:t> </a:t>
            </a:r>
            <a:r>
              <a:rPr lang="en-US" sz="2400" dirty="0" err="1" smtClean="0"/>
              <a:t>quả</a:t>
            </a:r>
            <a:r>
              <a:rPr lang="en-US" sz="2400" dirty="0" smtClean="0"/>
              <a:t> </a:t>
            </a:r>
            <a:r>
              <a:rPr lang="en-US" sz="2400" dirty="0" err="1" smtClean="0"/>
              <a:t>hiển</a:t>
            </a:r>
            <a:r>
              <a:rPr lang="en-US" sz="2400" dirty="0" smtClean="0"/>
              <a:t> </a:t>
            </a:r>
            <a:r>
              <a:rPr lang="en-US" sz="2400" dirty="0" err="1" smtClean="0"/>
              <a:t>thị</a:t>
            </a:r>
            <a:r>
              <a:rPr lang="en-US" sz="2400" dirty="0" smtClean="0"/>
              <a:t> </a:t>
            </a:r>
            <a:r>
              <a:rPr lang="en-US" sz="2400" dirty="0" err="1" smtClean="0"/>
              <a:t>như</a:t>
            </a:r>
            <a:r>
              <a:rPr lang="en-US" sz="2400" dirty="0" smtClean="0"/>
              <a:t> </a:t>
            </a:r>
            <a:r>
              <a:rPr lang="en-US" sz="2400" dirty="0" err="1" smtClean="0"/>
              <a:t>sau</a:t>
            </a:r>
            <a:r>
              <a:rPr lang="en-US" sz="2400" dirty="0" smtClean="0"/>
              <a:t>:</a:t>
            </a:r>
            <a:endParaRPr lang="en-US" dirty="0"/>
          </a:p>
        </p:txBody>
      </p:sp>
      <p:sp>
        <p:nvSpPr>
          <p:cNvPr id="6" name="TextBox 5"/>
          <p:cNvSpPr txBox="1"/>
          <p:nvPr/>
        </p:nvSpPr>
        <p:spPr>
          <a:xfrm>
            <a:off x="1748790" y="4452342"/>
            <a:ext cx="4663440" cy="369332"/>
          </a:xfrm>
          <a:prstGeom prst="rect">
            <a:avLst/>
          </a:prstGeom>
          <a:solidFill>
            <a:schemeClr val="accent2">
              <a:lumMod val="20000"/>
              <a:lumOff val="80000"/>
            </a:schemeClr>
          </a:solidFill>
        </p:spPr>
        <p:txBody>
          <a:bodyPr wrap="square" rtlCol="0">
            <a:spAutoFit/>
          </a:bodyPr>
          <a:lstStyle/>
          <a:p>
            <a:r>
              <a:rPr lang="en-US" dirty="0"/>
              <a:t>Xin </a:t>
            </a:r>
            <a:r>
              <a:rPr lang="en-US" dirty="0" err="1"/>
              <a:t>chao</a:t>
            </a:r>
            <a:r>
              <a:rPr lang="en-US" dirty="0"/>
              <a:t> tat ca </a:t>
            </a:r>
            <a:r>
              <a:rPr lang="en-US" dirty="0" err="1"/>
              <a:t>cac</a:t>
            </a:r>
            <a:r>
              <a:rPr lang="en-US" dirty="0"/>
              <a:t> ban lop </a:t>
            </a:r>
            <a:r>
              <a:rPr lang="en-US" dirty="0" err="1"/>
              <a:t>chuyen</a:t>
            </a:r>
            <a:r>
              <a:rPr lang="en-US" dirty="0"/>
              <a:t> de Java!!!!</a:t>
            </a:r>
          </a:p>
        </p:txBody>
      </p:sp>
    </p:spTree>
    <p:extLst>
      <p:ext uri="{BB962C8B-B14F-4D97-AF65-F5344CB8AC3E}">
        <p14:creationId xmlns:p14="http://schemas.microsoft.com/office/powerpoint/2010/main" val="430295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Máy</a:t>
            </a:r>
            <a:r>
              <a:rPr lang="en-US" dirty="0" smtClean="0"/>
              <a:t> </a:t>
            </a:r>
            <a:r>
              <a:rPr lang="en-US" dirty="0" err="1" smtClean="0"/>
              <a:t>ảo</a:t>
            </a:r>
            <a:r>
              <a:rPr lang="en-US" dirty="0" smtClean="0"/>
              <a:t> java (JVM-Java </a:t>
            </a:r>
            <a:r>
              <a:rPr lang="en-US" smtClean="0"/>
              <a:t>virtual machine)</a:t>
            </a:r>
            <a:endParaRPr lang="en-US"/>
          </a:p>
        </p:txBody>
      </p:sp>
      <p:sp>
        <p:nvSpPr>
          <p:cNvPr id="3" name="Content Placeholder 2"/>
          <p:cNvSpPr>
            <a:spLocks noGrp="1"/>
          </p:cNvSpPr>
          <p:nvPr>
            <p:ph idx="1"/>
          </p:nvPr>
        </p:nvSpPr>
        <p:spPr/>
        <p:txBody>
          <a:bodyPr>
            <a:normAutofit fontScale="92500" lnSpcReduction="10000"/>
          </a:bodyPr>
          <a:lstStyle/>
          <a:p>
            <a:r>
              <a:rPr lang="en-US" dirty="0" smtClean="0"/>
              <a:t>JVM </a:t>
            </a:r>
            <a:r>
              <a:rPr lang="en-US" dirty="0" err="1" smtClean="0"/>
              <a:t>được</a:t>
            </a:r>
            <a:r>
              <a:rPr lang="en-US" dirty="0" smtClean="0"/>
              <a:t> </a:t>
            </a:r>
            <a:r>
              <a:rPr lang="en-US" dirty="0" err="1" smtClean="0"/>
              <a:t>xem</a:t>
            </a:r>
            <a:r>
              <a:rPr lang="en-US" dirty="0" smtClean="0"/>
              <a:t> </a:t>
            </a:r>
            <a:r>
              <a:rPr lang="en-US" dirty="0" err="1" smtClean="0"/>
              <a:t>là</a:t>
            </a:r>
            <a:r>
              <a:rPr lang="en-US" dirty="0" smtClean="0"/>
              <a:t> </a:t>
            </a:r>
            <a:r>
              <a:rPr lang="en-US" dirty="0" err="1" smtClean="0"/>
              <a:t>trái</a:t>
            </a:r>
            <a:r>
              <a:rPr lang="en-US" dirty="0" smtClean="0"/>
              <a:t> </a:t>
            </a:r>
            <a:r>
              <a:rPr lang="en-US" dirty="0" err="1" smtClean="0"/>
              <a:t>tim</a:t>
            </a:r>
            <a:r>
              <a:rPr lang="en-US" dirty="0" smtClean="0"/>
              <a:t> </a:t>
            </a:r>
            <a:r>
              <a:rPr lang="en-US" dirty="0" err="1" smtClean="0"/>
              <a:t>của</a:t>
            </a:r>
            <a:r>
              <a:rPr lang="en-US" dirty="0" smtClean="0"/>
              <a:t> </a:t>
            </a:r>
            <a:r>
              <a:rPr lang="en-US" dirty="0" err="1" smtClean="0"/>
              <a:t>ngôn</a:t>
            </a:r>
            <a:r>
              <a:rPr lang="en-US" dirty="0" smtClean="0"/>
              <a:t> </a:t>
            </a:r>
            <a:r>
              <a:rPr lang="en-US" dirty="0" err="1" smtClean="0"/>
              <a:t>ngữ</a:t>
            </a:r>
            <a:r>
              <a:rPr lang="en-US" dirty="0" smtClean="0"/>
              <a:t> </a:t>
            </a:r>
            <a:r>
              <a:rPr lang="en-US" dirty="0" err="1" smtClean="0"/>
              <a:t>lập</a:t>
            </a:r>
            <a:r>
              <a:rPr lang="en-US" dirty="0" smtClean="0"/>
              <a:t> </a:t>
            </a:r>
            <a:r>
              <a:rPr lang="en-US" dirty="0" err="1" smtClean="0"/>
              <a:t>trình</a:t>
            </a:r>
            <a:r>
              <a:rPr lang="en-US" dirty="0" smtClean="0"/>
              <a:t> Java. </a:t>
            </a:r>
            <a:r>
              <a:rPr lang="en-US" dirty="0" err="1" smtClean="0"/>
              <a:t>Môi</a:t>
            </a:r>
            <a:r>
              <a:rPr lang="en-US" dirty="0" smtClean="0"/>
              <a:t> </a:t>
            </a:r>
            <a:r>
              <a:rPr lang="en-US" dirty="0" err="1" smtClean="0"/>
              <a:t>trường</a:t>
            </a:r>
            <a:r>
              <a:rPr lang="en-US" dirty="0" smtClean="0"/>
              <a:t> Java </a:t>
            </a:r>
            <a:r>
              <a:rPr lang="en-US" dirty="0" err="1" smtClean="0"/>
              <a:t>bao</a:t>
            </a:r>
            <a:r>
              <a:rPr lang="en-US" dirty="0" smtClean="0"/>
              <a:t> </a:t>
            </a:r>
            <a:r>
              <a:rPr lang="en-US" dirty="0" err="1" smtClean="0"/>
              <a:t>gồm</a:t>
            </a:r>
            <a:r>
              <a:rPr lang="en-US" dirty="0" smtClean="0"/>
              <a:t> 5 </a:t>
            </a:r>
            <a:r>
              <a:rPr lang="en-US" dirty="0" err="1" smtClean="0"/>
              <a:t>phần</a:t>
            </a:r>
            <a:r>
              <a:rPr lang="en-US" dirty="0" smtClean="0"/>
              <a:t> </a:t>
            </a:r>
            <a:r>
              <a:rPr lang="en-US" dirty="0" err="1" smtClean="0"/>
              <a:t>tử</a:t>
            </a:r>
            <a:r>
              <a:rPr lang="en-US" dirty="0" smtClean="0"/>
              <a:t>:</a:t>
            </a:r>
          </a:p>
          <a:p>
            <a:pPr lvl="1"/>
            <a:r>
              <a:rPr lang="en-US" dirty="0" err="1" smtClean="0"/>
              <a:t>Ngôn</a:t>
            </a:r>
            <a:r>
              <a:rPr lang="en-US" dirty="0" smtClean="0"/>
              <a:t> </a:t>
            </a:r>
            <a:r>
              <a:rPr lang="en-US" dirty="0" err="1" smtClean="0"/>
              <a:t>ngữ</a:t>
            </a:r>
            <a:r>
              <a:rPr lang="en-US" dirty="0" smtClean="0"/>
              <a:t> Java</a:t>
            </a:r>
          </a:p>
          <a:p>
            <a:pPr lvl="1"/>
            <a:r>
              <a:rPr lang="en-US" dirty="0" err="1" smtClean="0"/>
              <a:t>Định</a:t>
            </a:r>
            <a:r>
              <a:rPr lang="en-US" dirty="0" smtClean="0"/>
              <a:t> </a:t>
            </a:r>
            <a:r>
              <a:rPr lang="en-US" dirty="0" err="1" smtClean="0"/>
              <a:t>nghĩa</a:t>
            </a:r>
            <a:r>
              <a:rPr lang="en-US" dirty="0" smtClean="0"/>
              <a:t> Bytecode</a:t>
            </a:r>
          </a:p>
          <a:p>
            <a:pPr lvl="1"/>
            <a:r>
              <a:rPr lang="en-US" dirty="0" err="1" smtClean="0"/>
              <a:t>Thư</a:t>
            </a:r>
            <a:r>
              <a:rPr lang="en-US" dirty="0" smtClean="0"/>
              <a:t> </a:t>
            </a:r>
            <a:r>
              <a:rPr lang="en-US" dirty="0" err="1" smtClean="0"/>
              <a:t>viện</a:t>
            </a:r>
            <a:r>
              <a:rPr lang="en-US" dirty="0" smtClean="0"/>
              <a:t> Java/Sun/Microsoft</a:t>
            </a:r>
          </a:p>
          <a:p>
            <a:pPr lvl="1"/>
            <a:r>
              <a:rPr lang="en-US" dirty="0" smtClean="0"/>
              <a:t>Java Virtual Machine</a:t>
            </a:r>
          </a:p>
          <a:p>
            <a:pPr lvl="1"/>
            <a:r>
              <a:rPr lang="en-US" dirty="0" err="1" smtClean="0"/>
              <a:t>Cấu</a:t>
            </a:r>
            <a:r>
              <a:rPr lang="en-US" dirty="0" smtClean="0"/>
              <a:t> </a:t>
            </a:r>
            <a:r>
              <a:rPr lang="en-US" dirty="0" err="1" smtClean="0"/>
              <a:t>trúc</a:t>
            </a:r>
            <a:r>
              <a:rPr lang="en-US" dirty="0" smtClean="0"/>
              <a:t> </a:t>
            </a:r>
            <a:r>
              <a:rPr lang="en-US" dirty="0" err="1" smtClean="0"/>
              <a:t>các</a:t>
            </a:r>
            <a:r>
              <a:rPr lang="en-US" dirty="0" smtClean="0"/>
              <a:t> file class.</a:t>
            </a:r>
            <a:endParaRPr lang="en-US" dirty="0"/>
          </a:p>
          <a:p>
            <a:r>
              <a:rPr lang="en-US" dirty="0" smtClean="0"/>
              <a:t>JVM </a:t>
            </a:r>
            <a:r>
              <a:rPr lang="en-US" dirty="0" err="1" smtClean="0"/>
              <a:t>là</a:t>
            </a:r>
            <a:r>
              <a:rPr lang="en-US" dirty="0" smtClean="0"/>
              <a:t> </a:t>
            </a:r>
            <a:r>
              <a:rPr lang="en-US" dirty="0" err="1" smtClean="0"/>
              <a:t>một</a:t>
            </a:r>
            <a:r>
              <a:rPr lang="en-US" dirty="0" smtClean="0"/>
              <a:t> </a:t>
            </a:r>
            <a:r>
              <a:rPr lang="en-US" dirty="0" err="1" smtClean="0"/>
              <a:t>khái</a:t>
            </a:r>
            <a:r>
              <a:rPr lang="en-US" dirty="0" smtClean="0"/>
              <a:t> </a:t>
            </a:r>
            <a:r>
              <a:rPr lang="en-US" dirty="0" err="1" smtClean="0"/>
              <a:t>niệm</a:t>
            </a:r>
            <a:r>
              <a:rPr lang="en-US" dirty="0" smtClean="0"/>
              <a:t> </a:t>
            </a:r>
            <a:r>
              <a:rPr lang="en-US" dirty="0" err="1" smtClean="0"/>
              <a:t>phần</a:t>
            </a:r>
            <a:r>
              <a:rPr lang="en-US" dirty="0" smtClean="0"/>
              <a:t> </a:t>
            </a:r>
            <a:r>
              <a:rPr lang="en-US" dirty="0" err="1" smtClean="0"/>
              <a:t>mềm</a:t>
            </a:r>
            <a:r>
              <a:rPr lang="en-US" dirty="0" smtClean="0"/>
              <a:t> </a:t>
            </a:r>
            <a:r>
              <a:rPr lang="en-US" dirty="0" err="1" smtClean="0"/>
              <a:t>dựa</a:t>
            </a:r>
            <a:r>
              <a:rPr lang="en-US" dirty="0" smtClean="0"/>
              <a:t> </a:t>
            </a:r>
            <a:r>
              <a:rPr lang="en-US" dirty="0" err="1" smtClean="0"/>
              <a:t>trên</a:t>
            </a:r>
            <a:r>
              <a:rPr lang="en-US" dirty="0" smtClean="0"/>
              <a:t> ý </a:t>
            </a:r>
            <a:r>
              <a:rPr lang="en-US" dirty="0" err="1" smtClean="0"/>
              <a:t>tưởng</a:t>
            </a:r>
            <a:r>
              <a:rPr lang="en-US" dirty="0" smtClean="0"/>
              <a:t> </a:t>
            </a:r>
            <a:r>
              <a:rPr lang="en-US" dirty="0" err="1" smtClean="0"/>
              <a:t>của</a:t>
            </a:r>
            <a:r>
              <a:rPr lang="en-US" dirty="0" smtClean="0"/>
              <a:t> </a:t>
            </a:r>
            <a:r>
              <a:rPr lang="en-US" dirty="0" err="1" smtClean="0"/>
              <a:t>một</a:t>
            </a:r>
            <a:r>
              <a:rPr lang="en-US" dirty="0" smtClean="0"/>
              <a:t> </a:t>
            </a:r>
            <a:r>
              <a:rPr lang="en-US" dirty="0" err="1" smtClean="0"/>
              <a:t>máy</a:t>
            </a:r>
            <a:r>
              <a:rPr lang="en-US" dirty="0" smtClean="0"/>
              <a:t> </a:t>
            </a:r>
            <a:r>
              <a:rPr lang="en-US" dirty="0" err="1" smtClean="0"/>
              <a:t>tính</a:t>
            </a:r>
            <a:r>
              <a:rPr lang="en-US" dirty="0" smtClean="0"/>
              <a:t> </a:t>
            </a:r>
            <a:r>
              <a:rPr lang="en-US" dirty="0" err="1" smtClean="0"/>
              <a:t>thời</a:t>
            </a:r>
            <a:r>
              <a:rPr lang="en-US" dirty="0" smtClean="0"/>
              <a:t> </a:t>
            </a:r>
            <a:r>
              <a:rPr lang="en-US" dirty="0" err="1" smtClean="0"/>
              <a:t>kỳ</a:t>
            </a:r>
            <a:r>
              <a:rPr lang="en-US" dirty="0" smtClean="0"/>
              <a:t> </a:t>
            </a:r>
            <a:r>
              <a:rPr lang="en-US" dirty="0" err="1" smtClean="0"/>
              <a:t>đầu</a:t>
            </a:r>
            <a:r>
              <a:rPr lang="en-US" dirty="0" smtClean="0"/>
              <a:t>. </a:t>
            </a:r>
            <a:r>
              <a:rPr lang="en-US" dirty="0" err="1" smtClean="0"/>
              <a:t>Công</a:t>
            </a:r>
            <a:r>
              <a:rPr lang="en-US" dirty="0" smtClean="0"/>
              <a:t> </a:t>
            </a:r>
            <a:r>
              <a:rPr lang="en-US" dirty="0" err="1" smtClean="0"/>
              <a:t>việc</a:t>
            </a:r>
            <a:r>
              <a:rPr lang="en-US" dirty="0" smtClean="0"/>
              <a:t> </a:t>
            </a:r>
            <a:r>
              <a:rPr lang="en-US" dirty="0" err="1" smtClean="0"/>
              <a:t>của</a:t>
            </a:r>
            <a:r>
              <a:rPr lang="en-US" dirty="0" smtClean="0"/>
              <a:t> JVM </a:t>
            </a:r>
            <a:r>
              <a:rPr lang="en-US" dirty="0" err="1" smtClean="0"/>
              <a:t>là</a:t>
            </a:r>
            <a:r>
              <a:rPr lang="en-US" dirty="0" smtClean="0"/>
              <a:t>:</a:t>
            </a:r>
          </a:p>
          <a:p>
            <a:pPr lvl="1"/>
            <a:r>
              <a:rPr lang="en-US" dirty="0" err="1" smtClean="0"/>
              <a:t>Nạp</a:t>
            </a:r>
            <a:r>
              <a:rPr lang="en-US" dirty="0" smtClean="0"/>
              <a:t> </a:t>
            </a:r>
            <a:r>
              <a:rPr lang="en-US" dirty="0" err="1" smtClean="0"/>
              <a:t>các</a:t>
            </a:r>
            <a:r>
              <a:rPr lang="en-US" dirty="0" smtClean="0"/>
              <a:t> file .class</a:t>
            </a:r>
          </a:p>
          <a:p>
            <a:pPr lvl="1"/>
            <a:r>
              <a:rPr lang="en-US" dirty="0" err="1" smtClean="0"/>
              <a:t>Quản</a:t>
            </a:r>
            <a:r>
              <a:rPr lang="en-US" dirty="0" smtClean="0"/>
              <a:t> </a:t>
            </a:r>
            <a:r>
              <a:rPr lang="en-US" dirty="0" err="1" smtClean="0"/>
              <a:t>lý</a:t>
            </a:r>
            <a:r>
              <a:rPr lang="en-US" dirty="0" smtClean="0"/>
              <a:t> </a:t>
            </a:r>
            <a:r>
              <a:rPr lang="en-US" dirty="0" err="1" smtClean="0"/>
              <a:t>bộ</a:t>
            </a:r>
            <a:r>
              <a:rPr lang="en-US" dirty="0" smtClean="0"/>
              <a:t> </a:t>
            </a:r>
            <a:r>
              <a:rPr lang="en-US" dirty="0" err="1" smtClean="0"/>
              <a:t>nhớ</a:t>
            </a:r>
            <a:r>
              <a:rPr lang="en-US" dirty="0" smtClean="0"/>
              <a:t>.</a:t>
            </a:r>
          </a:p>
          <a:p>
            <a:pPr lvl="1"/>
            <a:r>
              <a:rPr lang="en-US" dirty="0" err="1" smtClean="0"/>
              <a:t>Thực</a:t>
            </a:r>
            <a:r>
              <a:rPr lang="en-US" dirty="0" smtClean="0"/>
              <a:t> </a:t>
            </a:r>
            <a:r>
              <a:rPr lang="en-US" dirty="0" err="1" smtClean="0"/>
              <a:t>hiện</a:t>
            </a:r>
            <a:r>
              <a:rPr lang="en-US" dirty="0" smtClean="0"/>
              <a:t> </a:t>
            </a:r>
            <a:r>
              <a:rPr lang="en-US" dirty="0" err="1" smtClean="0"/>
              <a:t>việc</a:t>
            </a:r>
            <a:r>
              <a:rPr lang="en-US" dirty="0" smtClean="0"/>
              <a:t> </a:t>
            </a:r>
            <a:r>
              <a:rPr lang="en-US" dirty="0" err="1" smtClean="0"/>
              <a:t>thu</a:t>
            </a:r>
            <a:r>
              <a:rPr lang="en-US" dirty="0" smtClean="0"/>
              <a:t> </a:t>
            </a:r>
            <a:r>
              <a:rPr lang="en-US" dirty="0" err="1" smtClean="0"/>
              <a:t>gom</a:t>
            </a:r>
            <a:r>
              <a:rPr lang="en-US" dirty="0" smtClean="0"/>
              <a:t> </a:t>
            </a:r>
            <a:r>
              <a:rPr lang="en-US" dirty="0" err="1" smtClean="0"/>
              <a:t>rác</a:t>
            </a:r>
            <a:r>
              <a:rPr lang="en-US" dirty="0" smtClean="0"/>
              <a:t>.</a:t>
            </a:r>
            <a:endParaRPr lang="en-US" dirty="0"/>
          </a:p>
          <a:p>
            <a:pPr marL="457200" lvl="1" indent="0">
              <a:buNone/>
            </a:pPr>
            <a:endParaRPr lang="en-US" dirty="0" smtClean="0"/>
          </a:p>
        </p:txBody>
      </p:sp>
    </p:spTree>
    <p:extLst>
      <p:ext uri="{BB962C8B-B14F-4D97-AF65-F5344CB8AC3E}">
        <p14:creationId xmlns:p14="http://schemas.microsoft.com/office/powerpoint/2010/main" val="2515466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BIẾN VÀ CÁC PHÉP TOÁN TỬ TRONG JAVA</a:t>
            </a:r>
            <a:endParaRPr lang="en-US" dirty="0"/>
          </a:p>
        </p:txBody>
      </p:sp>
      <p:sp>
        <p:nvSpPr>
          <p:cNvPr id="3" name="Content Placeholder 2"/>
          <p:cNvSpPr>
            <a:spLocks noGrp="1"/>
          </p:cNvSpPr>
          <p:nvPr>
            <p:ph idx="1"/>
          </p:nvPr>
        </p:nvSpPr>
        <p:spPr>
          <a:xfrm>
            <a:off x="838200" y="1394460"/>
            <a:ext cx="10515600" cy="5212079"/>
          </a:xfrm>
        </p:spPr>
        <p:txBody>
          <a:bodyPr>
            <a:normAutofit fontScale="92500" lnSpcReduction="10000"/>
          </a:bodyPr>
          <a:lstStyle/>
          <a:p>
            <a:r>
              <a:rPr lang="en-US" dirty="0" err="1" smtClean="0"/>
              <a:t>Khai</a:t>
            </a:r>
            <a:r>
              <a:rPr lang="en-US" dirty="0" smtClean="0"/>
              <a:t> </a:t>
            </a:r>
            <a:r>
              <a:rPr lang="en-US" dirty="0" err="1" smtClean="0"/>
              <a:t>báo</a:t>
            </a:r>
            <a:r>
              <a:rPr lang="en-US" dirty="0" smtClean="0"/>
              <a:t> </a:t>
            </a:r>
            <a:r>
              <a:rPr lang="en-US" dirty="0" err="1" smtClean="0"/>
              <a:t>biến</a:t>
            </a:r>
            <a:r>
              <a:rPr lang="en-US" dirty="0" smtClean="0"/>
              <a:t>, </a:t>
            </a:r>
            <a:r>
              <a:rPr lang="en-US" dirty="0" err="1" smtClean="0"/>
              <a:t>Khai</a:t>
            </a:r>
            <a:r>
              <a:rPr lang="en-US" dirty="0" smtClean="0"/>
              <a:t> </a:t>
            </a:r>
            <a:r>
              <a:rPr lang="en-US" dirty="0" err="1" smtClean="0"/>
              <a:t>báo</a:t>
            </a:r>
            <a:r>
              <a:rPr lang="en-US" dirty="0" smtClean="0"/>
              <a:t> </a:t>
            </a:r>
            <a:r>
              <a:rPr lang="en-US" dirty="0" err="1" smtClean="0"/>
              <a:t>hằng</a:t>
            </a:r>
            <a:r>
              <a:rPr lang="en-US" dirty="0" smtClean="0"/>
              <a:t> </a:t>
            </a:r>
            <a:r>
              <a:rPr lang="en-US" dirty="0" err="1" smtClean="0"/>
              <a:t>giống</a:t>
            </a:r>
            <a:r>
              <a:rPr lang="en-US" dirty="0" smtClean="0"/>
              <a:t> C (</a:t>
            </a:r>
            <a:r>
              <a:rPr lang="en-US" dirty="0" err="1" smtClean="0"/>
              <a:t>sinh</a:t>
            </a:r>
            <a:r>
              <a:rPr lang="en-US" dirty="0" smtClean="0"/>
              <a:t> </a:t>
            </a:r>
            <a:r>
              <a:rPr lang="en-US" dirty="0" err="1" smtClean="0"/>
              <a:t>viên</a:t>
            </a:r>
            <a:r>
              <a:rPr lang="en-US" dirty="0" smtClean="0"/>
              <a:t> </a:t>
            </a:r>
            <a:r>
              <a:rPr lang="en-US" dirty="0" err="1" smtClean="0"/>
              <a:t>tự</a:t>
            </a:r>
            <a:r>
              <a:rPr lang="en-US" dirty="0" smtClean="0"/>
              <a:t> </a:t>
            </a:r>
            <a:r>
              <a:rPr lang="en-US" dirty="0" err="1" smtClean="0"/>
              <a:t>xem</a:t>
            </a:r>
            <a:r>
              <a:rPr lang="en-US" dirty="0" smtClean="0"/>
              <a:t> </a:t>
            </a:r>
            <a:r>
              <a:rPr lang="en-US" dirty="0" err="1" smtClean="0"/>
              <a:t>thêm</a:t>
            </a:r>
            <a:r>
              <a:rPr lang="en-US" dirty="0" smtClean="0"/>
              <a:t> </a:t>
            </a:r>
            <a:r>
              <a:rPr lang="en-US" dirty="0" err="1" smtClean="0"/>
              <a:t>trong</a:t>
            </a:r>
            <a:r>
              <a:rPr lang="en-US" dirty="0" smtClean="0"/>
              <a:t> </a:t>
            </a:r>
            <a:r>
              <a:rPr lang="en-US" dirty="0" err="1" smtClean="0"/>
              <a:t>tài</a:t>
            </a:r>
            <a:r>
              <a:rPr lang="en-US" dirty="0" smtClean="0"/>
              <a:t> </a:t>
            </a:r>
            <a:r>
              <a:rPr lang="en-US" dirty="0" err="1" smtClean="0"/>
              <a:t>liệu</a:t>
            </a:r>
            <a:r>
              <a:rPr lang="en-US" dirty="0" smtClean="0"/>
              <a:t>)</a:t>
            </a:r>
          </a:p>
          <a:p>
            <a:r>
              <a:rPr lang="en-US" dirty="0" err="1" smtClean="0"/>
              <a:t>Kiểu</a:t>
            </a:r>
            <a:r>
              <a:rPr lang="en-US" dirty="0" smtClean="0"/>
              <a:t> </a:t>
            </a:r>
            <a:r>
              <a:rPr lang="en-US" dirty="0" err="1" smtClean="0"/>
              <a:t>dữ</a:t>
            </a:r>
            <a:r>
              <a:rPr lang="en-US" dirty="0" smtClean="0"/>
              <a:t> </a:t>
            </a:r>
            <a:r>
              <a:rPr lang="en-US" dirty="0" err="1" smtClean="0"/>
              <a:t>liệu</a:t>
            </a:r>
            <a:r>
              <a:rPr lang="en-US" dirty="0" smtClean="0"/>
              <a:t>:</a:t>
            </a:r>
          </a:p>
          <a:p>
            <a:pPr lvl="1"/>
            <a:r>
              <a:rPr lang="en-US" dirty="0" err="1" smtClean="0"/>
              <a:t>Kiểu</a:t>
            </a:r>
            <a:r>
              <a:rPr lang="en-US" dirty="0" smtClean="0"/>
              <a:t> </a:t>
            </a:r>
            <a:r>
              <a:rPr lang="en-US" dirty="0" err="1" smtClean="0"/>
              <a:t>dữ</a:t>
            </a:r>
            <a:r>
              <a:rPr lang="en-US" dirty="0" smtClean="0"/>
              <a:t> </a:t>
            </a:r>
            <a:r>
              <a:rPr lang="en-US" dirty="0" err="1" smtClean="0"/>
              <a:t>liệu</a:t>
            </a:r>
            <a:r>
              <a:rPr lang="en-US" dirty="0" smtClean="0"/>
              <a:t> </a:t>
            </a:r>
            <a:r>
              <a:rPr lang="en-US" dirty="0" err="1" smtClean="0"/>
              <a:t>nguyên</a:t>
            </a:r>
            <a:r>
              <a:rPr lang="en-US" dirty="0" smtClean="0"/>
              <a:t> </a:t>
            </a:r>
            <a:r>
              <a:rPr lang="en-US" dirty="0" err="1" smtClean="0"/>
              <a:t>thủy</a:t>
            </a:r>
            <a:r>
              <a:rPr lang="en-US" dirty="0" smtClean="0"/>
              <a:t>: </a:t>
            </a:r>
            <a:endParaRPr lang="en-US" dirty="0"/>
          </a:p>
          <a:p>
            <a:pPr lvl="2"/>
            <a:r>
              <a:rPr lang="en-US" dirty="0" err="1" smtClean="0"/>
              <a:t>Số</a:t>
            </a:r>
            <a:r>
              <a:rPr lang="en-US" dirty="0" smtClean="0"/>
              <a:t> </a:t>
            </a:r>
            <a:r>
              <a:rPr lang="en-US" dirty="0" err="1" smtClean="0"/>
              <a:t>nguyên</a:t>
            </a:r>
            <a:r>
              <a:rPr lang="en-US" dirty="0" smtClean="0"/>
              <a:t>: byte, short, </a:t>
            </a:r>
            <a:r>
              <a:rPr lang="en-US" dirty="0" err="1" smtClean="0"/>
              <a:t>int</a:t>
            </a:r>
            <a:r>
              <a:rPr lang="en-US" dirty="0" smtClean="0"/>
              <a:t>, long</a:t>
            </a:r>
          </a:p>
          <a:p>
            <a:pPr lvl="2"/>
            <a:r>
              <a:rPr lang="en-US" dirty="0" err="1" smtClean="0"/>
              <a:t>Số</a:t>
            </a:r>
            <a:r>
              <a:rPr lang="en-US" dirty="0" smtClean="0"/>
              <a:t> </a:t>
            </a:r>
            <a:r>
              <a:rPr lang="en-US" dirty="0" err="1" smtClean="0"/>
              <a:t>thực</a:t>
            </a:r>
            <a:r>
              <a:rPr lang="en-US" dirty="0" smtClean="0"/>
              <a:t>: float, double</a:t>
            </a:r>
          </a:p>
          <a:p>
            <a:pPr lvl="2"/>
            <a:r>
              <a:rPr lang="en-US" dirty="0" err="1" smtClean="0"/>
              <a:t>Ký</a:t>
            </a:r>
            <a:r>
              <a:rPr lang="en-US" dirty="0" smtClean="0"/>
              <a:t> </a:t>
            </a:r>
            <a:r>
              <a:rPr lang="en-US" dirty="0" err="1" smtClean="0"/>
              <a:t>tự</a:t>
            </a:r>
            <a:r>
              <a:rPr lang="en-US" dirty="0" smtClean="0"/>
              <a:t>: char</a:t>
            </a:r>
          </a:p>
          <a:p>
            <a:pPr lvl="2"/>
            <a:r>
              <a:rPr lang="en-US" dirty="0" err="1" smtClean="0"/>
              <a:t>Luận</a:t>
            </a:r>
            <a:r>
              <a:rPr lang="en-US" dirty="0" smtClean="0"/>
              <a:t> </a:t>
            </a:r>
            <a:r>
              <a:rPr lang="en-US" dirty="0" err="1" smtClean="0"/>
              <a:t>lý</a:t>
            </a:r>
            <a:r>
              <a:rPr lang="en-US" dirty="0" smtClean="0"/>
              <a:t>: Boolean</a:t>
            </a:r>
          </a:p>
          <a:p>
            <a:pPr lvl="1"/>
            <a:r>
              <a:rPr lang="en-US" dirty="0" err="1" smtClean="0"/>
              <a:t>Kiểu</a:t>
            </a:r>
            <a:r>
              <a:rPr lang="en-US" dirty="0" smtClean="0"/>
              <a:t> </a:t>
            </a:r>
            <a:r>
              <a:rPr lang="en-US" dirty="0" err="1" smtClean="0"/>
              <a:t>dữ</a:t>
            </a:r>
            <a:r>
              <a:rPr lang="en-US" dirty="0" smtClean="0"/>
              <a:t> </a:t>
            </a:r>
            <a:r>
              <a:rPr lang="en-US" dirty="0" err="1" smtClean="0"/>
              <a:t>liệu</a:t>
            </a:r>
            <a:r>
              <a:rPr lang="en-US" dirty="0" smtClean="0"/>
              <a:t> </a:t>
            </a:r>
            <a:r>
              <a:rPr lang="en-US" dirty="0" err="1" smtClean="0"/>
              <a:t>tham</a:t>
            </a:r>
            <a:r>
              <a:rPr lang="en-US" dirty="0" smtClean="0"/>
              <a:t> </a:t>
            </a:r>
            <a:r>
              <a:rPr lang="en-US" dirty="0" err="1" smtClean="0"/>
              <a:t>chiếu</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và</a:t>
            </a:r>
            <a:r>
              <a:rPr lang="en-US" dirty="0" smtClean="0"/>
              <a:t> </a:t>
            </a:r>
            <a:r>
              <a:rPr lang="en-US" dirty="0" err="1" smtClean="0"/>
              <a:t>mảng</a:t>
            </a:r>
            <a:endParaRPr lang="en-US" dirty="0" smtClean="0"/>
          </a:p>
          <a:p>
            <a:pPr lvl="1"/>
            <a:r>
              <a:rPr lang="en-US" b="1" u="sng" dirty="0" err="1" smtClean="0"/>
              <a:t>Lưu</a:t>
            </a:r>
            <a:r>
              <a:rPr lang="en-US" b="1" u="sng" dirty="0" smtClean="0"/>
              <a:t> ý </a:t>
            </a:r>
            <a:r>
              <a:rPr lang="en-US" b="1" u="sng" dirty="0" err="1" smtClean="0"/>
              <a:t>trong</a:t>
            </a:r>
            <a:r>
              <a:rPr lang="en-US" b="1" u="sng" dirty="0" smtClean="0"/>
              <a:t> java </a:t>
            </a:r>
            <a:r>
              <a:rPr lang="en-US" b="1" u="sng" dirty="0" err="1" smtClean="0"/>
              <a:t>có</a:t>
            </a:r>
            <a:r>
              <a:rPr lang="en-US" b="1" u="sng" dirty="0" smtClean="0"/>
              <a:t> </a:t>
            </a:r>
            <a:r>
              <a:rPr lang="en-US" b="1" u="sng" dirty="0" err="1" smtClean="0"/>
              <a:t>kiểu</a:t>
            </a:r>
            <a:r>
              <a:rPr lang="en-US" b="1" u="sng" dirty="0" smtClean="0"/>
              <a:t> </a:t>
            </a:r>
            <a:r>
              <a:rPr lang="en-US" b="1" u="sng" dirty="0" err="1" smtClean="0"/>
              <a:t>dữ</a:t>
            </a:r>
            <a:r>
              <a:rPr lang="en-US" b="1" u="sng" dirty="0" smtClean="0"/>
              <a:t> </a:t>
            </a:r>
            <a:r>
              <a:rPr lang="en-US" b="1" u="sng" dirty="0" err="1" smtClean="0"/>
              <a:t>liệu</a:t>
            </a:r>
            <a:r>
              <a:rPr lang="en-US" b="1" u="sng" dirty="0" smtClean="0"/>
              <a:t> </a:t>
            </a:r>
            <a:r>
              <a:rPr lang="en-US" b="1" u="sng" dirty="0" err="1" smtClean="0"/>
              <a:t>chuỗi</a:t>
            </a:r>
            <a:r>
              <a:rPr lang="en-US" b="1" u="sng" dirty="0" smtClean="0"/>
              <a:t>:</a:t>
            </a:r>
            <a:r>
              <a:rPr lang="en-US" b="1" dirty="0" smtClean="0"/>
              <a:t>  string</a:t>
            </a:r>
          </a:p>
          <a:p>
            <a:r>
              <a:rPr lang="en-US" dirty="0" err="1" smtClean="0"/>
              <a:t>Toán</a:t>
            </a:r>
            <a:r>
              <a:rPr lang="en-US" dirty="0" smtClean="0"/>
              <a:t> </a:t>
            </a:r>
            <a:r>
              <a:rPr lang="en-US" dirty="0" err="1" smtClean="0"/>
              <a:t>tử</a:t>
            </a:r>
            <a:r>
              <a:rPr lang="en-US" dirty="0" smtClean="0"/>
              <a:t>: (</a:t>
            </a:r>
            <a:r>
              <a:rPr lang="en-US" dirty="0" err="1" smtClean="0"/>
              <a:t>giống</a:t>
            </a:r>
            <a:r>
              <a:rPr lang="en-US" dirty="0" smtClean="0"/>
              <a:t> C)</a:t>
            </a:r>
          </a:p>
          <a:p>
            <a:pPr lvl="1"/>
            <a:r>
              <a:rPr lang="en-US" dirty="0" err="1" smtClean="0"/>
              <a:t>Số</a:t>
            </a:r>
            <a:r>
              <a:rPr lang="en-US" dirty="0" smtClean="0"/>
              <a:t> </a:t>
            </a:r>
            <a:r>
              <a:rPr lang="en-US" dirty="0" err="1" smtClean="0"/>
              <a:t>học</a:t>
            </a:r>
            <a:endParaRPr lang="en-US" dirty="0" smtClean="0"/>
          </a:p>
          <a:p>
            <a:pPr lvl="1"/>
            <a:r>
              <a:rPr lang="en-US" dirty="0" err="1" smtClean="0"/>
              <a:t>Quan</a:t>
            </a:r>
            <a:r>
              <a:rPr lang="en-US" dirty="0" smtClean="0"/>
              <a:t> </a:t>
            </a:r>
            <a:r>
              <a:rPr lang="en-US" dirty="0" err="1" smtClean="0"/>
              <a:t>hệ</a:t>
            </a:r>
            <a:endParaRPr lang="en-US" dirty="0" smtClean="0"/>
          </a:p>
          <a:p>
            <a:pPr lvl="1"/>
            <a:r>
              <a:rPr lang="en-US" dirty="0" err="1" smtClean="0"/>
              <a:t>Luận</a:t>
            </a:r>
            <a:r>
              <a:rPr lang="en-US" dirty="0" smtClean="0"/>
              <a:t> </a:t>
            </a:r>
            <a:r>
              <a:rPr lang="en-US" dirty="0" err="1" smtClean="0"/>
              <a:t>lý</a:t>
            </a:r>
            <a:endParaRPr lang="en-US" dirty="0" smtClean="0"/>
          </a:p>
          <a:p>
            <a:pPr lvl="1"/>
            <a:r>
              <a:rPr lang="en-US" dirty="0" err="1" smtClean="0"/>
              <a:t>Gán</a:t>
            </a:r>
            <a:endParaRPr lang="en-US" dirty="0" smtClean="0"/>
          </a:p>
          <a:p>
            <a:pPr lvl="1"/>
            <a:r>
              <a:rPr lang="en-US" dirty="0" smtClean="0"/>
              <a:t>Bitwise</a:t>
            </a:r>
          </a:p>
        </p:txBody>
      </p:sp>
    </p:spTree>
    <p:extLst>
      <p:ext uri="{BB962C8B-B14F-4D97-AF65-F5344CB8AC3E}">
        <p14:creationId xmlns:p14="http://schemas.microsoft.com/office/powerpoint/2010/main" val="84988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endParaRPr lang="en-US" dirty="0"/>
          </a:p>
        </p:txBody>
      </p:sp>
      <p:pic>
        <p:nvPicPr>
          <p:cNvPr id="4" name="Content Placeholder 3"/>
          <p:cNvPicPr>
            <a:picLocks noGrp="1" noChangeAspect="1"/>
          </p:cNvPicPr>
          <p:nvPr>
            <p:ph idx="1"/>
          </p:nvPr>
        </p:nvPicPr>
        <p:blipFill>
          <a:blip r:embed="rId2"/>
          <a:stretch>
            <a:fillRect/>
          </a:stretch>
        </p:blipFill>
        <p:spPr>
          <a:xfrm>
            <a:off x="435293" y="1541938"/>
            <a:ext cx="6182677" cy="4355941"/>
          </a:xfrm>
          <a:prstGeom prst="rect">
            <a:avLst/>
          </a:prstGeom>
        </p:spPr>
      </p:pic>
      <p:sp>
        <p:nvSpPr>
          <p:cNvPr id="5" name="Content Placeholder 2"/>
          <p:cNvSpPr txBox="1">
            <a:spLocks/>
          </p:cNvSpPr>
          <p:nvPr/>
        </p:nvSpPr>
        <p:spPr>
          <a:xfrm>
            <a:off x="6422707" y="1541938"/>
            <a:ext cx="5334000" cy="574675"/>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err="1" smtClean="0"/>
              <a:t>Biên</a:t>
            </a:r>
            <a:r>
              <a:rPr lang="en-US" dirty="0" smtClean="0"/>
              <a:t> </a:t>
            </a:r>
            <a:r>
              <a:rPr lang="en-US" dirty="0" err="1" smtClean="0"/>
              <a:t>dịch</a:t>
            </a:r>
            <a:r>
              <a:rPr lang="en-US" dirty="0" smtClean="0"/>
              <a:t> </a:t>
            </a:r>
            <a:r>
              <a:rPr lang="en-US" dirty="0" err="1" smtClean="0"/>
              <a:t>và</a:t>
            </a:r>
            <a:r>
              <a:rPr lang="en-US" dirty="0" smtClean="0"/>
              <a:t> </a:t>
            </a:r>
            <a:r>
              <a:rPr lang="en-US" dirty="0" err="1" smtClean="0"/>
              <a:t>thực</a:t>
            </a:r>
            <a:r>
              <a:rPr lang="en-US" dirty="0" smtClean="0"/>
              <a:t> </a:t>
            </a:r>
            <a:r>
              <a:rPr lang="en-US" dirty="0" err="1" smtClean="0"/>
              <a:t>thi</a:t>
            </a:r>
            <a:r>
              <a:rPr lang="en-US" dirty="0" smtClean="0"/>
              <a:t> </a:t>
            </a:r>
            <a:r>
              <a:rPr lang="en-US" dirty="0" err="1" smtClean="0"/>
              <a:t>đoạn</a:t>
            </a:r>
            <a:r>
              <a:rPr lang="en-US" dirty="0" smtClean="0"/>
              <a:t> code </a:t>
            </a:r>
            <a:r>
              <a:rPr lang="en-US" dirty="0" err="1" smtClean="0"/>
              <a:t>trên</a:t>
            </a:r>
            <a:r>
              <a:rPr lang="en-US" dirty="0" smtClean="0"/>
              <a:t> </a:t>
            </a:r>
            <a:r>
              <a:rPr lang="en-US" dirty="0" err="1" smtClean="0"/>
              <a:t>bằng</a:t>
            </a:r>
            <a:r>
              <a:rPr lang="en-US" dirty="0" smtClean="0"/>
              <a:t> 2 </a:t>
            </a:r>
            <a:r>
              <a:rPr lang="en-US" dirty="0" err="1" smtClean="0"/>
              <a:t>câu</a:t>
            </a:r>
            <a:r>
              <a:rPr lang="en-US" dirty="0" smtClean="0"/>
              <a:t> </a:t>
            </a:r>
            <a:r>
              <a:rPr lang="en-US" dirty="0" err="1" smtClean="0"/>
              <a:t>lệnh</a:t>
            </a:r>
            <a:r>
              <a:rPr lang="en-US" dirty="0" smtClean="0"/>
              <a:t>:</a:t>
            </a:r>
          </a:p>
        </p:txBody>
      </p:sp>
      <p:sp>
        <p:nvSpPr>
          <p:cNvPr id="6" name="TextBox 5"/>
          <p:cNvSpPr txBox="1"/>
          <p:nvPr/>
        </p:nvSpPr>
        <p:spPr>
          <a:xfrm>
            <a:off x="7449502" y="2324210"/>
            <a:ext cx="3280410" cy="830997"/>
          </a:xfrm>
          <a:prstGeom prst="rect">
            <a:avLst/>
          </a:prstGeom>
          <a:solidFill>
            <a:schemeClr val="accent2">
              <a:lumMod val="20000"/>
              <a:lumOff val="80000"/>
            </a:schemeClr>
          </a:solidFill>
        </p:spPr>
        <p:txBody>
          <a:bodyPr wrap="square" rtlCol="0">
            <a:spAutoFit/>
          </a:bodyPr>
          <a:lstStyle/>
          <a:p>
            <a:r>
              <a:rPr lang="en-US" sz="2400" dirty="0" err="1"/>
              <a:t>javac</a:t>
            </a:r>
            <a:r>
              <a:rPr lang="en-US" sz="2400" dirty="0"/>
              <a:t> </a:t>
            </a:r>
            <a:r>
              <a:rPr lang="en-US" sz="2400" dirty="0" smtClean="0"/>
              <a:t>BienVaToanTu.java</a:t>
            </a:r>
            <a:endParaRPr lang="en-US" sz="2400" dirty="0"/>
          </a:p>
          <a:p>
            <a:r>
              <a:rPr lang="en-US" sz="2400" dirty="0"/>
              <a:t>java </a:t>
            </a:r>
            <a:r>
              <a:rPr lang="en-US" sz="2400" dirty="0" err="1" smtClean="0"/>
              <a:t>BienVaToanTu</a:t>
            </a:r>
            <a:r>
              <a:rPr lang="en-US" sz="2400" dirty="0" smtClean="0"/>
              <a:t>   </a:t>
            </a:r>
            <a:endParaRPr lang="en-US" sz="2400" dirty="0"/>
          </a:p>
        </p:txBody>
      </p:sp>
      <p:sp>
        <p:nvSpPr>
          <p:cNvPr id="7" name="TextBox 6"/>
          <p:cNvSpPr txBox="1"/>
          <p:nvPr/>
        </p:nvSpPr>
        <p:spPr>
          <a:xfrm>
            <a:off x="6617970" y="3563451"/>
            <a:ext cx="3749040" cy="461665"/>
          </a:xfrm>
          <a:prstGeom prst="rect">
            <a:avLst/>
          </a:prstGeom>
          <a:noFill/>
        </p:spPr>
        <p:txBody>
          <a:bodyPr wrap="square" rtlCol="0">
            <a:spAutoFit/>
          </a:bodyPr>
          <a:lstStyle/>
          <a:p>
            <a:r>
              <a:rPr lang="en-US" sz="2400" dirty="0" err="1" smtClean="0"/>
              <a:t>Kết</a:t>
            </a:r>
            <a:r>
              <a:rPr lang="en-US" sz="2400" dirty="0" smtClean="0"/>
              <a:t> </a:t>
            </a:r>
            <a:r>
              <a:rPr lang="en-US" sz="2400" dirty="0" err="1" smtClean="0"/>
              <a:t>quả</a:t>
            </a:r>
            <a:r>
              <a:rPr lang="en-US" sz="2400" dirty="0" smtClean="0"/>
              <a:t> </a:t>
            </a:r>
            <a:r>
              <a:rPr lang="en-US" sz="2400" dirty="0" err="1" smtClean="0"/>
              <a:t>hiển</a:t>
            </a:r>
            <a:r>
              <a:rPr lang="en-US" sz="2400" dirty="0" smtClean="0"/>
              <a:t> </a:t>
            </a:r>
            <a:r>
              <a:rPr lang="en-US" sz="2400" dirty="0" err="1" smtClean="0"/>
              <a:t>thị</a:t>
            </a:r>
            <a:r>
              <a:rPr lang="en-US" sz="2400" dirty="0" smtClean="0"/>
              <a:t> </a:t>
            </a:r>
            <a:r>
              <a:rPr lang="en-US" sz="2400" dirty="0" err="1" smtClean="0"/>
              <a:t>như</a:t>
            </a:r>
            <a:r>
              <a:rPr lang="en-US" sz="2400" dirty="0" smtClean="0"/>
              <a:t> </a:t>
            </a:r>
            <a:r>
              <a:rPr lang="en-US" sz="2400" dirty="0" err="1" smtClean="0"/>
              <a:t>sau</a:t>
            </a:r>
            <a:r>
              <a:rPr lang="en-US" sz="2400" dirty="0" smtClean="0"/>
              <a:t>:</a:t>
            </a:r>
            <a:endParaRPr lang="en-US" dirty="0"/>
          </a:p>
        </p:txBody>
      </p:sp>
      <p:pic>
        <p:nvPicPr>
          <p:cNvPr id="9" name="Picture 8"/>
          <p:cNvPicPr>
            <a:picLocks noChangeAspect="1"/>
          </p:cNvPicPr>
          <p:nvPr/>
        </p:nvPicPr>
        <p:blipFill>
          <a:blip r:embed="rId3"/>
          <a:stretch>
            <a:fillRect/>
          </a:stretch>
        </p:blipFill>
        <p:spPr>
          <a:xfrm>
            <a:off x="7449502" y="4280960"/>
            <a:ext cx="3280410" cy="679660"/>
          </a:xfrm>
          <a:prstGeom prst="rect">
            <a:avLst/>
          </a:prstGeom>
          <a:solidFill>
            <a:schemeClr val="accent2">
              <a:lumMod val="20000"/>
              <a:lumOff val="80000"/>
            </a:schemeClr>
          </a:solidFill>
        </p:spPr>
      </p:pic>
    </p:spTree>
    <p:extLst>
      <p:ext uri="{BB962C8B-B14F-4D97-AF65-F5344CB8AC3E}">
        <p14:creationId xmlns:p14="http://schemas.microsoft.com/office/powerpoint/2010/main" val="2999174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CẤU TRÚC ĐIỀU KIỆN VÀ CẤU TRÚC LẶP TRONG JAVA</a:t>
            </a:r>
            <a:endParaRPr lang="en-US" dirty="0"/>
          </a:p>
        </p:txBody>
      </p:sp>
      <p:sp>
        <p:nvSpPr>
          <p:cNvPr id="3" name="Content Placeholder 2"/>
          <p:cNvSpPr>
            <a:spLocks noGrp="1"/>
          </p:cNvSpPr>
          <p:nvPr>
            <p:ph idx="1"/>
          </p:nvPr>
        </p:nvSpPr>
        <p:spPr>
          <a:xfrm>
            <a:off x="838200" y="1825625"/>
            <a:ext cx="4773930" cy="4351338"/>
          </a:xfrm>
        </p:spPr>
        <p:txBody>
          <a:bodyPr>
            <a:normAutofit/>
          </a:bodyPr>
          <a:lstStyle/>
          <a:p>
            <a:r>
              <a:rPr lang="en-US" dirty="0" err="1" smtClean="0"/>
              <a:t>Cấu</a:t>
            </a:r>
            <a:r>
              <a:rPr lang="en-US" dirty="0" smtClean="0"/>
              <a:t> </a:t>
            </a:r>
            <a:r>
              <a:rPr lang="en-US" dirty="0" err="1" smtClean="0"/>
              <a:t>trúc</a:t>
            </a:r>
            <a:r>
              <a:rPr lang="en-US" dirty="0" smtClean="0"/>
              <a:t> if….else</a:t>
            </a:r>
          </a:p>
          <a:p>
            <a:r>
              <a:rPr lang="en-US" dirty="0" err="1" smtClean="0"/>
              <a:t>Cấu</a:t>
            </a:r>
            <a:r>
              <a:rPr lang="en-US" dirty="0" smtClean="0"/>
              <a:t> </a:t>
            </a:r>
            <a:r>
              <a:rPr lang="en-US" dirty="0" err="1" smtClean="0"/>
              <a:t>trúc</a:t>
            </a:r>
            <a:r>
              <a:rPr lang="en-US" dirty="0" smtClean="0"/>
              <a:t> switch….case</a:t>
            </a:r>
          </a:p>
          <a:p>
            <a:r>
              <a:rPr lang="en-US" dirty="0" err="1" smtClean="0"/>
              <a:t>Cấu</a:t>
            </a:r>
            <a:r>
              <a:rPr lang="en-US" dirty="0" smtClean="0"/>
              <a:t> </a:t>
            </a:r>
            <a:r>
              <a:rPr lang="en-US" dirty="0" err="1" smtClean="0"/>
              <a:t>trúc</a:t>
            </a:r>
            <a:r>
              <a:rPr lang="en-US" dirty="0" smtClean="0"/>
              <a:t> </a:t>
            </a:r>
            <a:r>
              <a:rPr lang="en-US" dirty="0" err="1" smtClean="0"/>
              <a:t>lặp</a:t>
            </a:r>
            <a:r>
              <a:rPr lang="en-US" dirty="0" smtClean="0"/>
              <a:t> for</a:t>
            </a:r>
          </a:p>
          <a:p>
            <a:r>
              <a:rPr lang="en-US" dirty="0" err="1" smtClean="0"/>
              <a:t>Cấu</a:t>
            </a:r>
            <a:r>
              <a:rPr lang="en-US" dirty="0" smtClean="0"/>
              <a:t> </a:t>
            </a:r>
            <a:r>
              <a:rPr lang="en-US" dirty="0" err="1" smtClean="0"/>
              <a:t>trúc</a:t>
            </a:r>
            <a:r>
              <a:rPr lang="en-US" dirty="0" smtClean="0"/>
              <a:t> </a:t>
            </a:r>
            <a:r>
              <a:rPr lang="en-US" dirty="0" err="1" smtClean="0"/>
              <a:t>lặp</a:t>
            </a:r>
            <a:r>
              <a:rPr lang="en-US" dirty="0" smtClean="0"/>
              <a:t> while</a:t>
            </a:r>
          </a:p>
          <a:p>
            <a:r>
              <a:rPr lang="en-US" dirty="0" err="1" smtClean="0"/>
              <a:t>Cấu</a:t>
            </a:r>
            <a:r>
              <a:rPr lang="en-US" dirty="0" smtClean="0"/>
              <a:t> </a:t>
            </a:r>
            <a:r>
              <a:rPr lang="en-US" dirty="0" err="1" smtClean="0"/>
              <a:t>trúc</a:t>
            </a:r>
            <a:r>
              <a:rPr lang="en-US" dirty="0" smtClean="0"/>
              <a:t> </a:t>
            </a:r>
            <a:r>
              <a:rPr lang="en-US" dirty="0" err="1" smtClean="0"/>
              <a:t>lặp</a:t>
            </a:r>
            <a:r>
              <a:rPr lang="en-US" dirty="0" smtClean="0"/>
              <a:t> do…while</a:t>
            </a:r>
          </a:p>
          <a:p>
            <a:r>
              <a:rPr lang="en-US" dirty="0" err="1" smtClean="0"/>
              <a:t>Câu</a:t>
            </a:r>
            <a:r>
              <a:rPr lang="en-US" dirty="0" smtClean="0"/>
              <a:t> </a:t>
            </a:r>
            <a:r>
              <a:rPr lang="en-US" dirty="0" err="1" smtClean="0"/>
              <a:t>lệnh</a:t>
            </a:r>
            <a:r>
              <a:rPr lang="en-US" dirty="0" smtClean="0"/>
              <a:t> break</a:t>
            </a:r>
          </a:p>
          <a:p>
            <a:r>
              <a:rPr lang="en-US" dirty="0" err="1" smtClean="0"/>
              <a:t>Câu</a:t>
            </a:r>
            <a:r>
              <a:rPr lang="en-US" dirty="0" smtClean="0"/>
              <a:t> </a:t>
            </a:r>
            <a:r>
              <a:rPr lang="en-US" dirty="0" err="1" smtClean="0"/>
              <a:t>lệnh</a:t>
            </a:r>
            <a:r>
              <a:rPr lang="en-US" dirty="0" smtClean="0"/>
              <a:t> continue </a:t>
            </a:r>
          </a:p>
        </p:txBody>
      </p:sp>
      <p:sp>
        <p:nvSpPr>
          <p:cNvPr id="4" name="Right Brace 3"/>
          <p:cNvSpPr/>
          <p:nvPr/>
        </p:nvSpPr>
        <p:spPr>
          <a:xfrm>
            <a:off x="4617720" y="1825625"/>
            <a:ext cx="765810" cy="3375025"/>
          </a:xfrm>
          <a:prstGeom prst="rightBrace">
            <a:avLst>
              <a:gd name="adj1" fmla="val 8333"/>
              <a:gd name="adj2" fmla="val 5072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p:cNvSpPr txBox="1"/>
          <p:nvPr/>
        </p:nvSpPr>
        <p:spPr>
          <a:xfrm>
            <a:off x="5692140" y="3097638"/>
            <a:ext cx="4446270" cy="830997"/>
          </a:xfrm>
          <a:prstGeom prst="rect">
            <a:avLst/>
          </a:prstGeom>
          <a:noFill/>
        </p:spPr>
        <p:txBody>
          <a:bodyPr wrap="square" rtlCol="0">
            <a:spAutoFit/>
          </a:bodyPr>
          <a:lstStyle/>
          <a:p>
            <a:r>
              <a:rPr lang="en-US" sz="2400" dirty="0" err="1" smtClean="0"/>
              <a:t>Giống</a:t>
            </a:r>
            <a:r>
              <a:rPr lang="en-US" sz="2400" dirty="0" smtClean="0"/>
              <a:t> </a:t>
            </a:r>
            <a:r>
              <a:rPr lang="en-US" sz="2400" dirty="0" err="1" smtClean="0"/>
              <a:t>ngôn</a:t>
            </a:r>
            <a:r>
              <a:rPr lang="en-US" sz="2400" dirty="0" smtClean="0"/>
              <a:t> </a:t>
            </a:r>
            <a:r>
              <a:rPr lang="en-US" sz="2400" dirty="0" err="1" smtClean="0"/>
              <a:t>ngữ</a:t>
            </a:r>
            <a:r>
              <a:rPr lang="en-US" sz="2400" dirty="0" smtClean="0"/>
              <a:t> C (</a:t>
            </a:r>
            <a:r>
              <a:rPr lang="en-US" sz="2400" dirty="0" err="1" smtClean="0"/>
              <a:t>sinh</a:t>
            </a:r>
            <a:r>
              <a:rPr lang="en-US" sz="2400" dirty="0" smtClean="0"/>
              <a:t> </a:t>
            </a:r>
            <a:r>
              <a:rPr lang="en-US" sz="2400" dirty="0" err="1" smtClean="0"/>
              <a:t>viên</a:t>
            </a:r>
            <a:r>
              <a:rPr lang="en-US" sz="2400" dirty="0" smtClean="0"/>
              <a:t> </a:t>
            </a:r>
            <a:r>
              <a:rPr lang="en-US" sz="2400" dirty="0" err="1" smtClean="0"/>
              <a:t>tự</a:t>
            </a:r>
            <a:r>
              <a:rPr lang="en-US" sz="2400" dirty="0" smtClean="0"/>
              <a:t> </a:t>
            </a:r>
            <a:r>
              <a:rPr lang="en-US" sz="2400" dirty="0" err="1" smtClean="0"/>
              <a:t>tham</a:t>
            </a:r>
            <a:r>
              <a:rPr lang="en-US" sz="2400" dirty="0" smtClean="0"/>
              <a:t> </a:t>
            </a:r>
            <a:r>
              <a:rPr lang="en-US" sz="2400" dirty="0" err="1" smtClean="0"/>
              <a:t>khảo</a:t>
            </a:r>
            <a:r>
              <a:rPr lang="en-US" sz="2400" dirty="0" smtClean="0"/>
              <a:t> </a:t>
            </a:r>
            <a:r>
              <a:rPr lang="en-US" sz="2400" dirty="0" err="1" smtClean="0"/>
              <a:t>thêm</a:t>
            </a:r>
            <a:r>
              <a:rPr lang="en-US" sz="2400" dirty="0" smtClean="0"/>
              <a:t> </a:t>
            </a:r>
            <a:r>
              <a:rPr lang="en-US" sz="2400" dirty="0" err="1" smtClean="0"/>
              <a:t>tài</a:t>
            </a:r>
            <a:r>
              <a:rPr lang="en-US" sz="2400" dirty="0" smtClean="0"/>
              <a:t> </a:t>
            </a:r>
            <a:r>
              <a:rPr lang="en-US" sz="2400" dirty="0" err="1" smtClean="0"/>
              <a:t>liệu</a:t>
            </a:r>
            <a:r>
              <a:rPr lang="en-US" sz="2400" dirty="0" smtClean="0"/>
              <a:t> </a:t>
            </a:r>
            <a:endParaRPr lang="en-US" sz="2400" dirty="0"/>
          </a:p>
        </p:txBody>
      </p:sp>
    </p:spTree>
    <p:extLst>
      <p:ext uri="{BB962C8B-B14F-4D97-AF65-F5344CB8AC3E}">
        <p14:creationId xmlns:p14="http://schemas.microsoft.com/office/powerpoint/2010/main" val="1478111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If</a:t>
            </a:r>
            <a:endParaRPr lang="en-US" dirty="0"/>
          </a:p>
        </p:txBody>
      </p:sp>
      <p:pic>
        <p:nvPicPr>
          <p:cNvPr id="4" name="Content Placeholder 3"/>
          <p:cNvPicPr>
            <a:picLocks noGrp="1" noChangeAspect="1"/>
          </p:cNvPicPr>
          <p:nvPr>
            <p:ph idx="1"/>
          </p:nvPr>
        </p:nvPicPr>
        <p:blipFill>
          <a:blip r:embed="rId2"/>
          <a:stretch>
            <a:fillRect/>
          </a:stretch>
        </p:blipFill>
        <p:spPr>
          <a:xfrm>
            <a:off x="689610" y="1439228"/>
            <a:ext cx="5905500" cy="4732972"/>
          </a:xfrm>
          <a:prstGeom prst="rect">
            <a:avLst/>
          </a:prstGeom>
        </p:spPr>
      </p:pic>
      <p:sp>
        <p:nvSpPr>
          <p:cNvPr id="5" name="Content Placeholder 2"/>
          <p:cNvSpPr txBox="1">
            <a:spLocks/>
          </p:cNvSpPr>
          <p:nvPr/>
        </p:nvSpPr>
        <p:spPr>
          <a:xfrm>
            <a:off x="6422707" y="1541938"/>
            <a:ext cx="5334000" cy="574675"/>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err="1" smtClean="0"/>
              <a:t>Biên</a:t>
            </a:r>
            <a:r>
              <a:rPr lang="en-US" dirty="0" smtClean="0"/>
              <a:t> </a:t>
            </a:r>
            <a:r>
              <a:rPr lang="en-US" dirty="0" err="1" smtClean="0"/>
              <a:t>dịch</a:t>
            </a:r>
            <a:r>
              <a:rPr lang="en-US" dirty="0" smtClean="0"/>
              <a:t> </a:t>
            </a:r>
            <a:r>
              <a:rPr lang="en-US" dirty="0" err="1" smtClean="0"/>
              <a:t>và</a:t>
            </a:r>
            <a:r>
              <a:rPr lang="en-US" dirty="0" smtClean="0"/>
              <a:t> </a:t>
            </a:r>
            <a:r>
              <a:rPr lang="en-US" dirty="0" err="1" smtClean="0"/>
              <a:t>thực</a:t>
            </a:r>
            <a:r>
              <a:rPr lang="en-US" dirty="0" smtClean="0"/>
              <a:t> </a:t>
            </a:r>
            <a:r>
              <a:rPr lang="en-US" dirty="0" err="1" smtClean="0"/>
              <a:t>thi</a:t>
            </a:r>
            <a:r>
              <a:rPr lang="en-US" dirty="0" smtClean="0"/>
              <a:t> </a:t>
            </a:r>
            <a:r>
              <a:rPr lang="en-US" dirty="0" err="1" smtClean="0"/>
              <a:t>đoạn</a:t>
            </a:r>
            <a:r>
              <a:rPr lang="en-US" dirty="0" smtClean="0"/>
              <a:t> code </a:t>
            </a:r>
            <a:r>
              <a:rPr lang="en-US" dirty="0" err="1" smtClean="0"/>
              <a:t>trên</a:t>
            </a:r>
            <a:r>
              <a:rPr lang="en-US" dirty="0" smtClean="0"/>
              <a:t> </a:t>
            </a:r>
            <a:r>
              <a:rPr lang="en-US" dirty="0" err="1" smtClean="0"/>
              <a:t>bằng</a:t>
            </a:r>
            <a:r>
              <a:rPr lang="en-US" dirty="0" smtClean="0"/>
              <a:t> 2 </a:t>
            </a:r>
            <a:r>
              <a:rPr lang="en-US" dirty="0" err="1" smtClean="0"/>
              <a:t>câu</a:t>
            </a:r>
            <a:r>
              <a:rPr lang="en-US" dirty="0" smtClean="0"/>
              <a:t> </a:t>
            </a:r>
            <a:r>
              <a:rPr lang="en-US" dirty="0" err="1" smtClean="0"/>
              <a:t>lệnh</a:t>
            </a:r>
            <a:r>
              <a:rPr lang="en-US" dirty="0" smtClean="0"/>
              <a:t>:</a:t>
            </a:r>
          </a:p>
        </p:txBody>
      </p:sp>
      <p:sp>
        <p:nvSpPr>
          <p:cNvPr id="6" name="TextBox 5"/>
          <p:cNvSpPr txBox="1"/>
          <p:nvPr/>
        </p:nvSpPr>
        <p:spPr>
          <a:xfrm>
            <a:off x="7449502" y="2324210"/>
            <a:ext cx="3280410" cy="830997"/>
          </a:xfrm>
          <a:prstGeom prst="rect">
            <a:avLst/>
          </a:prstGeom>
          <a:solidFill>
            <a:schemeClr val="accent2">
              <a:lumMod val="20000"/>
              <a:lumOff val="80000"/>
            </a:schemeClr>
          </a:solidFill>
        </p:spPr>
        <p:txBody>
          <a:bodyPr wrap="square" rtlCol="0">
            <a:spAutoFit/>
          </a:bodyPr>
          <a:lstStyle/>
          <a:p>
            <a:r>
              <a:rPr lang="en-US" sz="2400" dirty="0" err="1"/>
              <a:t>javac</a:t>
            </a:r>
            <a:r>
              <a:rPr lang="en-US" sz="2400" dirty="0"/>
              <a:t> </a:t>
            </a:r>
            <a:r>
              <a:rPr lang="en-US" sz="2400" dirty="0" smtClean="0"/>
              <a:t>CauTrucIf.java</a:t>
            </a:r>
            <a:endParaRPr lang="en-US" sz="2400" dirty="0"/>
          </a:p>
          <a:p>
            <a:r>
              <a:rPr lang="en-US" sz="2400" dirty="0"/>
              <a:t>java </a:t>
            </a:r>
            <a:r>
              <a:rPr lang="en-US" sz="2400" dirty="0" err="1" smtClean="0"/>
              <a:t>CauTrucIf</a:t>
            </a:r>
            <a:r>
              <a:rPr lang="en-US" sz="2400" dirty="0" smtClean="0"/>
              <a:t>   </a:t>
            </a:r>
            <a:endParaRPr lang="en-US" sz="2400" dirty="0"/>
          </a:p>
        </p:txBody>
      </p:sp>
      <p:sp>
        <p:nvSpPr>
          <p:cNvPr id="7" name="TextBox 6"/>
          <p:cNvSpPr txBox="1"/>
          <p:nvPr/>
        </p:nvSpPr>
        <p:spPr>
          <a:xfrm>
            <a:off x="6627494" y="3288594"/>
            <a:ext cx="3749040" cy="461665"/>
          </a:xfrm>
          <a:prstGeom prst="rect">
            <a:avLst/>
          </a:prstGeom>
          <a:noFill/>
        </p:spPr>
        <p:txBody>
          <a:bodyPr wrap="square" rtlCol="0">
            <a:spAutoFit/>
          </a:bodyPr>
          <a:lstStyle/>
          <a:p>
            <a:r>
              <a:rPr lang="en-US" sz="2400" dirty="0" err="1" smtClean="0"/>
              <a:t>Kết</a:t>
            </a:r>
            <a:r>
              <a:rPr lang="en-US" sz="2400" dirty="0" smtClean="0"/>
              <a:t> </a:t>
            </a:r>
            <a:r>
              <a:rPr lang="en-US" sz="2400" dirty="0" err="1" smtClean="0"/>
              <a:t>quả</a:t>
            </a:r>
            <a:r>
              <a:rPr lang="en-US" sz="2400" dirty="0" smtClean="0"/>
              <a:t> </a:t>
            </a:r>
            <a:r>
              <a:rPr lang="en-US" sz="2400" dirty="0" err="1" smtClean="0"/>
              <a:t>hiển</a:t>
            </a:r>
            <a:r>
              <a:rPr lang="en-US" sz="2400" dirty="0" smtClean="0"/>
              <a:t> </a:t>
            </a:r>
            <a:r>
              <a:rPr lang="en-US" sz="2400" dirty="0" err="1" smtClean="0"/>
              <a:t>thị</a:t>
            </a:r>
            <a:r>
              <a:rPr lang="en-US" sz="2400" dirty="0" smtClean="0"/>
              <a:t> </a:t>
            </a:r>
            <a:r>
              <a:rPr lang="en-US" sz="2400" dirty="0" err="1" smtClean="0"/>
              <a:t>như</a:t>
            </a:r>
            <a:r>
              <a:rPr lang="en-US" sz="2400" dirty="0" smtClean="0"/>
              <a:t> </a:t>
            </a:r>
            <a:r>
              <a:rPr lang="en-US" sz="2400" dirty="0" err="1" smtClean="0"/>
              <a:t>sau</a:t>
            </a:r>
            <a:r>
              <a:rPr lang="en-US" sz="2400" dirty="0" smtClean="0"/>
              <a:t>:</a:t>
            </a:r>
            <a:endParaRPr lang="en-US" dirty="0"/>
          </a:p>
        </p:txBody>
      </p:sp>
      <p:pic>
        <p:nvPicPr>
          <p:cNvPr id="8" name="Picture 7"/>
          <p:cNvPicPr>
            <a:picLocks noChangeAspect="1"/>
          </p:cNvPicPr>
          <p:nvPr/>
        </p:nvPicPr>
        <p:blipFill>
          <a:blip r:embed="rId3"/>
          <a:stretch>
            <a:fillRect/>
          </a:stretch>
        </p:blipFill>
        <p:spPr>
          <a:xfrm>
            <a:off x="6709885" y="3763474"/>
            <a:ext cx="2710815" cy="784435"/>
          </a:xfrm>
          <a:prstGeom prst="rect">
            <a:avLst/>
          </a:prstGeom>
        </p:spPr>
      </p:pic>
      <p:pic>
        <p:nvPicPr>
          <p:cNvPr id="9" name="Picture 8"/>
          <p:cNvPicPr>
            <a:picLocks noChangeAspect="1"/>
          </p:cNvPicPr>
          <p:nvPr/>
        </p:nvPicPr>
        <p:blipFill>
          <a:blip r:embed="rId4"/>
          <a:stretch>
            <a:fillRect/>
          </a:stretch>
        </p:blipFill>
        <p:spPr>
          <a:xfrm>
            <a:off x="6776084" y="4698334"/>
            <a:ext cx="2644616" cy="740473"/>
          </a:xfrm>
          <a:prstGeom prst="rect">
            <a:avLst/>
          </a:prstGeom>
        </p:spPr>
      </p:pic>
      <p:pic>
        <p:nvPicPr>
          <p:cNvPr id="10" name="Picture 9"/>
          <p:cNvPicPr>
            <a:picLocks noChangeAspect="1"/>
          </p:cNvPicPr>
          <p:nvPr/>
        </p:nvPicPr>
        <p:blipFill>
          <a:blip r:embed="rId5"/>
          <a:stretch>
            <a:fillRect/>
          </a:stretch>
        </p:blipFill>
        <p:spPr>
          <a:xfrm>
            <a:off x="6861809" y="5817638"/>
            <a:ext cx="3514725" cy="697461"/>
          </a:xfrm>
          <a:prstGeom prst="rect">
            <a:avLst/>
          </a:prstGeom>
        </p:spPr>
      </p:pic>
    </p:spTree>
    <p:extLst>
      <p:ext uri="{BB962C8B-B14F-4D97-AF65-F5344CB8AC3E}">
        <p14:creationId xmlns:p14="http://schemas.microsoft.com/office/powerpoint/2010/main" val="638330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switch…case</a:t>
            </a:r>
            <a:endParaRPr lang="en-US" dirty="0"/>
          </a:p>
        </p:txBody>
      </p:sp>
      <p:pic>
        <p:nvPicPr>
          <p:cNvPr id="4" name="Content Placeholder 3"/>
          <p:cNvPicPr>
            <a:picLocks noGrp="1" noChangeAspect="1"/>
          </p:cNvPicPr>
          <p:nvPr>
            <p:ph idx="1"/>
          </p:nvPr>
        </p:nvPicPr>
        <p:blipFill>
          <a:blip r:embed="rId2"/>
          <a:stretch>
            <a:fillRect/>
          </a:stretch>
        </p:blipFill>
        <p:spPr>
          <a:xfrm>
            <a:off x="631198" y="1690688"/>
            <a:ext cx="5054584" cy="4351338"/>
          </a:xfrm>
          <a:prstGeom prst="rect">
            <a:avLst/>
          </a:prstGeom>
        </p:spPr>
      </p:pic>
      <p:pic>
        <p:nvPicPr>
          <p:cNvPr id="5" name="Picture 4"/>
          <p:cNvPicPr>
            <a:picLocks noChangeAspect="1"/>
          </p:cNvPicPr>
          <p:nvPr/>
        </p:nvPicPr>
        <p:blipFill>
          <a:blip r:embed="rId3"/>
          <a:stretch>
            <a:fillRect/>
          </a:stretch>
        </p:blipFill>
        <p:spPr>
          <a:xfrm>
            <a:off x="5892784" y="1574801"/>
            <a:ext cx="5448943" cy="4467225"/>
          </a:xfrm>
          <a:prstGeom prst="rect">
            <a:avLst/>
          </a:prstGeom>
        </p:spPr>
      </p:pic>
    </p:spTree>
    <p:extLst>
      <p:ext uri="{BB962C8B-B14F-4D97-AF65-F5344CB8AC3E}">
        <p14:creationId xmlns:p14="http://schemas.microsoft.com/office/powerpoint/2010/main" val="2359348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a:t>
            </a:r>
            <a:r>
              <a:rPr lang="en-US" dirty="0" err="1" smtClean="0"/>
              <a:t>vòng</a:t>
            </a:r>
            <a:r>
              <a:rPr lang="en-US" dirty="0" smtClean="0"/>
              <a:t> </a:t>
            </a:r>
            <a:r>
              <a:rPr lang="en-US" dirty="0" err="1" smtClean="0"/>
              <a:t>lặp</a:t>
            </a:r>
            <a:r>
              <a:rPr lang="en-US" dirty="0" smtClean="0"/>
              <a:t> for</a:t>
            </a:r>
            <a:endParaRPr lang="en-US" dirty="0"/>
          </a:p>
        </p:txBody>
      </p:sp>
      <p:pic>
        <p:nvPicPr>
          <p:cNvPr id="4" name="Content Placeholder 3"/>
          <p:cNvPicPr>
            <a:picLocks noGrp="1" noChangeAspect="1"/>
          </p:cNvPicPr>
          <p:nvPr>
            <p:ph idx="1"/>
          </p:nvPr>
        </p:nvPicPr>
        <p:blipFill>
          <a:blip r:embed="rId2"/>
          <a:stretch>
            <a:fillRect/>
          </a:stretch>
        </p:blipFill>
        <p:spPr>
          <a:xfrm>
            <a:off x="632460" y="1896428"/>
            <a:ext cx="5722620" cy="2924175"/>
          </a:xfrm>
          <a:prstGeom prst="rect">
            <a:avLst/>
          </a:prstGeom>
        </p:spPr>
      </p:pic>
      <p:sp>
        <p:nvSpPr>
          <p:cNvPr id="5" name="Content Placeholder 2"/>
          <p:cNvSpPr txBox="1">
            <a:spLocks/>
          </p:cNvSpPr>
          <p:nvPr/>
        </p:nvSpPr>
        <p:spPr>
          <a:xfrm>
            <a:off x="6422707" y="1541938"/>
            <a:ext cx="5334000" cy="5746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err="1" smtClean="0"/>
              <a:t>Biên</a:t>
            </a:r>
            <a:r>
              <a:rPr lang="en-US" sz="2000" dirty="0" smtClean="0"/>
              <a:t> </a:t>
            </a:r>
            <a:r>
              <a:rPr lang="en-US" sz="2000" dirty="0" err="1" smtClean="0"/>
              <a:t>dịch</a:t>
            </a:r>
            <a:r>
              <a:rPr lang="en-US" sz="2000" dirty="0" smtClean="0"/>
              <a:t> </a:t>
            </a:r>
            <a:r>
              <a:rPr lang="en-US" sz="2000" dirty="0" err="1" smtClean="0"/>
              <a:t>và</a:t>
            </a:r>
            <a:r>
              <a:rPr lang="en-US" sz="2000" dirty="0" smtClean="0"/>
              <a:t> </a:t>
            </a:r>
            <a:r>
              <a:rPr lang="en-US" sz="2000" dirty="0" err="1" smtClean="0"/>
              <a:t>thực</a:t>
            </a:r>
            <a:r>
              <a:rPr lang="en-US" sz="2000" dirty="0" smtClean="0"/>
              <a:t> </a:t>
            </a:r>
            <a:r>
              <a:rPr lang="en-US" sz="2000" dirty="0" err="1" smtClean="0"/>
              <a:t>thi</a:t>
            </a:r>
            <a:r>
              <a:rPr lang="en-US" sz="2000" dirty="0" smtClean="0"/>
              <a:t> </a:t>
            </a:r>
            <a:r>
              <a:rPr lang="en-US" sz="2000" dirty="0" err="1" smtClean="0"/>
              <a:t>đoạn</a:t>
            </a:r>
            <a:r>
              <a:rPr lang="en-US" sz="2000" dirty="0" smtClean="0"/>
              <a:t> code </a:t>
            </a:r>
            <a:r>
              <a:rPr lang="en-US" sz="2000" dirty="0" err="1" smtClean="0"/>
              <a:t>trên</a:t>
            </a:r>
            <a:r>
              <a:rPr lang="en-US" sz="2000" dirty="0" smtClean="0"/>
              <a:t> </a:t>
            </a:r>
            <a:r>
              <a:rPr lang="en-US" sz="2000" dirty="0" err="1" smtClean="0"/>
              <a:t>bằng</a:t>
            </a:r>
            <a:r>
              <a:rPr lang="en-US" sz="2000" dirty="0" smtClean="0"/>
              <a:t> 2 </a:t>
            </a:r>
            <a:r>
              <a:rPr lang="en-US" sz="2000" dirty="0" err="1" smtClean="0"/>
              <a:t>câu</a:t>
            </a:r>
            <a:r>
              <a:rPr lang="en-US" sz="2000" dirty="0" smtClean="0"/>
              <a:t> </a:t>
            </a:r>
            <a:r>
              <a:rPr lang="en-US" sz="2000" dirty="0" err="1" smtClean="0"/>
              <a:t>lệnh</a:t>
            </a:r>
            <a:r>
              <a:rPr lang="en-US" sz="2000" dirty="0" smtClean="0"/>
              <a:t>:</a:t>
            </a:r>
          </a:p>
        </p:txBody>
      </p:sp>
      <p:sp>
        <p:nvSpPr>
          <p:cNvPr id="6" name="TextBox 5"/>
          <p:cNvSpPr txBox="1"/>
          <p:nvPr/>
        </p:nvSpPr>
        <p:spPr>
          <a:xfrm>
            <a:off x="7449502" y="1963939"/>
            <a:ext cx="3280410" cy="646331"/>
          </a:xfrm>
          <a:prstGeom prst="rect">
            <a:avLst/>
          </a:prstGeom>
          <a:solidFill>
            <a:schemeClr val="accent2">
              <a:lumMod val="20000"/>
              <a:lumOff val="80000"/>
            </a:schemeClr>
          </a:solidFill>
        </p:spPr>
        <p:txBody>
          <a:bodyPr wrap="square" rtlCol="0">
            <a:spAutoFit/>
          </a:bodyPr>
          <a:lstStyle/>
          <a:p>
            <a:r>
              <a:rPr lang="en-US" dirty="0" err="1"/>
              <a:t>javac</a:t>
            </a:r>
            <a:r>
              <a:rPr lang="en-US" dirty="0"/>
              <a:t> </a:t>
            </a:r>
            <a:r>
              <a:rPr lang="en-US" dirty="0" smtClean="0"/>
              <a:t>VongLapFor.java</a:t>
            </a:r>
            <a:endParaRPr lang="en-US" dirty="0"/>
          </a:p>
          <a:p>
            <a:r>
              <a:rPr lang="en-US" dirty="0"/>
              <a:t>java </a:t>
            </a:r>
            <a:r>
              <a:rPr lang="en-US" dirty="0" err="1" smtClean="0"/>
              <a:t>VongLapFor</a:t>
            </a:r>
            <a:r>
              <a:rPr lang="en-US" dirty="0" smtClean="0"/>
              <a:t>   </a:t>
            </a:r>
            <a:endParaRPr lang="en-US" dirty="0"/>
          </a:p>
        </p:txBody>
      </p:sp>
      <p:sp>
        <p:nvSpPr>
          <p:cNvPr id="7" name="TextBox 6"/>
          <p:cNvSpPr txBox="1"/>
          <p:nvPr/>
        </p:nvSpPr>
        <p:spPr>
          <a:xfrm>
            <a:off x="6593204" y="2626266"/>
            <a:ext cx="3749040" cy="369332"/>
          </a:xfrm>
          <a:prstGeom prst="rect">
            <a:avLst/>
          </a:prstGeom>
          <a:noFill/>
        </p:spPr>
        <p:txBody>
          <a:bodyPr wrap="square" rtlCol="0">
            <a:spAutoFit/>
          </a:bodyPr>
          <a:lstStyle/>
          <a:p>
            <a:r>
              <a:rPr lang="en-US" dirty="0" err="1" smtClean="0"/>
              <a:t>Kết</a:t>
            </a:r>
            <a:r>
              <a:rPr lang="en-US" dirty="0" smtClean="0"/>
              <a:t> </a:t>
            </a:r>
            <a:r>
              <a:rPr lang="en-US" dirty="0" err="1" smtClean="0"/>
              <a:t>quả</a:t>
            </a:r>
            <a:r>
              <a:rPr lang="en-US" dirty="0" smtClean="0"/>
              <a:t> </a:t>
            </a:r>
            <a:r>
              <a:rPr lang="en-US" dirty="0" err="1" smtClean="0"/>
              <a:t>hiển</a:t>
            </a:r>
            <a:r>
              <a:rPr lang="en-US" dirty="0" smtClean="0"/>
              <a:t> </a:t>
            </a:r>
            <a:r>
              <a:rPr lang="en-US" dirty="0" err="1" smtClean="0"/>
              <a:t>thị</a:t>
            </a:r>
            <a:r>
              <a:rPr lang="en-US" dirty="0" smtClean="0"/>
              <a:t> </a:t>
            </a:r>
            <a:r>
              <a:rPr lang="en-US" dirty="0" err="1" smtClean="0"/>
              <a:t>như</a:t>
            </a:r>
            <a:r>
              <a:rPr lang="en-US" dirty="0" smtClean="0"/>
              <a:t> </a:t>
            </a:r>
            <a:r>
              <a:rPr lang="en-US" dirty="0" err="1" smtClean="0"/>
              <a:t>sau</a:t>
            </a:r>
            <a:r>
              <a:rPr lang="en-US" dirty="0" smtClean="0"/>
              <a:t>:</a:t>
            </a:r>
            <a:endParaRPr lang="en-US" dirty="0"/>
          </a:p>
        </p:txBody>
      </p:sp>
      <p:pic>
        <p:nvPicPr>
          <p:cNvPr id="8" name="Picture 7"/>
          <p:cNvPicPr>
            <a:picLocks noChangeAspect="1"/>
          </p:cNvPicPr>
          <p:nvPr/>
        </p:nvPicPr>
        <p:blipFill>
          <a:blip r:embed="rId3"/>
          <a:stretch>
            <a:fillRect/>
          </a:stretch>
        </p:blipFill>
        <p:spPr>
          <a:xfrm>
            <a:off x="6884668" y="3011594"/>
            <a:ext cx="4469132" cy="3560656"/>
          </a:xfrm>
          <a:prstGeom prst="rect">
            <a:avLst/>
          </a:prstGeom>
        </p:spPr>
      </p:pic>
    </p:spTree>
    <p:extLst>
      <p:ext uri="{BB962C8B-B14F-4D97-AF65-F5344CB8AC3E}">
        <p14:creationId xmlns:p14="http://schemas.microsoft.com/office/powerpoint/2010/main" val="1790032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a:t>
            </a:r>
            <a:r>
              <a:rPr lang="en-US" dirty="0" err="1" smtClean="0"/>
              <a:t>vòng</a:t>
            </a:r>
            <a:r>
              <a:rPr lang="en-US" dirty="0" smtClean="0"/>
              <a:t> </a:t>
            </a:r>
            <a:r>
              <a:rPr lang="en-US" dirty="0" err="1" smtClean="0"/>
              <a:t>lặp</a:t>
            </a:r>
            <a:r>
              <a:rPr lang="en-US" dirty="0" smtClean="0"/>
              <a:t> While</a:t>
            </a:r>
            <a:endParaRPr lang="en-US" dirty="0"/>
          </a:p>
        </p:txBody>
      </p:sp>
      <p:pic>
        <p:nvPicPr>
          <p:cNvPr id="4" name="Content Placeholder 3"/>
          <p:cNvPicPr>
            <a:picLocks noGrp="1" noChangeAspect="1"/>
          </p:cNvPicPr>
          <p:nvPr>
            <p:ph idx="1"/>
          </p:nvPr>
        </p:nvPicPr>
        <p:blipFill>
          <a:blip r:embed="rId2"/>
          <a:stretch>
            <a:fillRect/>
          </a:stretch>
        </p:blipFill>
        <p:spPr>
          <a:xfrm>
            <a:off x="1257300" y="1514316"/>
            <a:ext cx="8995410" cy="4452144"/>
          </a:xfrm>
          <a:prstGeom prst="rect">
            <a:avLst/>
          </a:prstGeom>
        </p:spPr>
      </p:pic>
    </p:spTree>
    <p:extLst>
      <p:ext uri="{BB962C8B-B14F-4D97-AF65-F5344CB8AC3E}">
        <p14:creationId xmlns:p14="http://schemas.microsoft.com/office/powerpoint/2010/main" val="36136525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a:t>
            </a:r>
            <a:r>
              <a:rPr lang="en-US" dirty="0" err="1" smtClean="0"/>
              <a:t>vòng</a:t>
            </a:r>
            <a:r>
              <a:rPr lang="en-US" dirty="0" smtClean="0"/>
              <a:t> </a:t>
            </a:r>
            <a:r>
              <a:rPr lang="en-US" dirty="0" err="1" smtClean="0"/>
              <a:t>lặp</a:t>
            </a:r>
            <a:r>
              <a:rPr lang="en-US" dirty="0" smtClean="0"/>
              <a:t> do…while</a:t>
            </a:r>
            <a:endParaRPr lang="en-US" dirty="0"/>
          </a:p>
        </p:txBody>
      </p:sp>
      <p:pic>
        <p:nvPicPr>
          <p:cNvPr id="4" name="Content Placeholder 3"/>
          <p:cNvPicPr>
            <a:picLocks noGrp="1" noChangeAspect="1"/>
          </p:cNvPicPr>
          <p:nvPr>
            <p:ph idx="1"/>
          </p:nvPr>
        </p:nvPicPr>
        <p:blipFill>
          <a:blip r:embed="rId2"/>
          <a:stretch>
            <a:fillRect/>
          </a:stretch>
        </p:blipFill>
        <p:spPr>
          <a:xfrm>
            <a:off x="1474470" y="1825625"/>
            <a:ext cx="8801100" cy="4351338"/>
          </a:xfrm>
          <a:prstGeom prst="rect">
            <a:avLst/>
          </a:prstGeom>
        </p:spPr>
      </p:pic>
    </p:spTree>
    <p:extLst>
      <p:ext uri="{BB962C8B-B14F-4D97-AF65-F5344CB8AC3E}">
        <p14:creationId xmlns:p14="http://schemas.microsoft.com/office/powerpoint/2010/main" val="2903203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1: KIẾN THỨC CƠ BẢN CỦA NGÔN NGỮ LẬP TRÌNH JAVA </a:t>
            </a:r>
            <a:endParaRPr lang="en-US" dirty="0"/>
          </a:p>
        </p:txBody>
      </p:sp>
      <p:sp>
        <p:nvSpPr>
          <p:cNvPr id="3" name="Content Placeholder 2"/>
          <p:cNvSpPr>
            <a:spLocks noGrp="1"/>
          </p:cNvSpPr>
          <p:nvPr>
            <p:ph idx="1"/>
          </p:nvPr>
        </p:nvSpPr>
        <p:spPr/>
        <p:txBody>
          <a:bodyPr/>
          <a:lstStyle/>
          <a:p>
            <a:r>
              <a:rPr lang="en-US" dirty="0" err="1" smtClean="0"/>
              <a:t>Giới</a:t>
            </a:r>
            <a:r>
              <a:rPr lang="en-US" dirty="0" smtClean="0"/>
              <a:t> </a:t>
            </a:r>
            <a:r>
              <a:rPr lang="en-US" dirty="0" err="1" smtClean="0"/>
              <a:t>thiệu</a:t>
            </a:r>
            <a:r>
              <a:rPr lang="en-US" dirty="0" smtClean="0"/>
              <a:t> </a:t>
            </a:r>
            <a:r>
              <a:rPr lang="en-US" dirty="0" err="1" smtClean="0"/>
              <a:t>về</a:t>
            </a:r>
            <a:r>
              <a:rPr lang="en-US" dirty="0" smtClean="0"/>
              <a:t> java</a:t>
            </a:r>
          </a:p>
          <a:p>
            <a:r>
              <a:rPr lang="en-US" dirty="0" err="1" smtClean="0"/>
              <a:t>Yêu</a:t>
            </a:r>
            <a:r>
              <a:rPr lang="en-US" dirty="0" smtClean="0"/>
              <a:t> </a:t>
            </a:r>
            <a:r>
              <a:rPr lang="en-US" dirty="0" err="1" smtClean="0"/>
              <a:t>cầu</a:t>
            </a:r>
            <a:r>
              <a:rPr lang="en-US" dirty="0" smtClean="0"/>
              <a:t> </a:t>
            </a:r>
            <a:r>
              <a:rPr lang="en-US" dirty="0" err="1" smtClean="0"/>
              <a:t>phần</a:t>
            </a:r>
            <a:r>
              <a:rPr lang="en-US" dirty="0" smtClean="0"/>
              <a:t> </a:t>
            </a:r>
            <a:r>
              <a:rPr lang="en-US" dirty="0" err="1" smtClean="0"/>
              <a:t>mềm</a:t>
            </a:r>
            <a:endParaRPr lang="en-US" dirty="0" smtClean="0"/>
          </a:p>
          <a:p>
            <a:r>
              <a:rPr lang="en-US" dirty="0" err="1" smtClean="0"/>
              <a:t>Giới</a:t>
            </a:r>
            <a:r>
              <a:rPr lang="en-US" dirty="0" smtClean="0"/>
              <a:t> </a:t>
            </a:r>
            <a:r>
              <a:rPr lang="en-US" dirty="0" err="1" smtClean="0"/>
              <a:t>thiệu</a:t>
            </a:r>
            <a:r>
              <a:rPr lang="en-US" dirty="0" smtClean="0"/>
              <a:t> </a:t>
            </a:r>
            <a:r>
              <a:rPr lang="en-US" dirty="0" err="1" smtClean="0"/>
              <a:t>bộ</a:t>
            </a:r>
            <a:r>
              <a:rPr lang="en-US" dirty="0" smtClean="0"/>
              <a:t> </a:t>
            </a:r>
            <a:r>
              <a:rPr lang="en-US" dirty="0" err="1" smtClean="0"/>
              <a:t>công</a:t>
            </a:r>
            <a:r>
              <a:rPr lang="en-US" dirty="0" smtClean="0"/>
              <a:t> </a:t>
            </a:r>
            <a:r>
              <a:rPr lang="en-US" dirty="0" err="1" smtClean="0"/>
              <a:t>cụ</a:t>
            </a:r>
            <a:r>
              <a:rPr lang="en-US" dirty="0" smtClean="0"/>
              <a:t> JDK</a:t>
            </a:r>
          </a:p>
          <a:p>
            <a:r>
              <a:rPr lang="en-US" dirty="0" err="1" smtClean="0"/>
              <a:t>Máy</a:t>
            </a:r>
            <a:r>
              <a:rPr lang="en-US" dirty="0" smtClean="0"/>
              <a:t> </a:t>
            </a:r>
            <a:r>
              <a:rPr lang="en-US" dirty="0" err="1" smtClean="0"/>
              <a:t>ảo</a:t>
            </a:r>
            <a:r>
              <a:rPr lang="en-US" dirty="0" smtClean="0"/>
              <a:t> java</a:t>
            </a:r>
          </a:p>
          <a:p>
            <a:r>
              <a:rPr lang="en-US" dirty="0" err="1" smtClean="0"/>
              <a:t>Biến</a:t>
            </a:r>
            <a:r>
              <a:rPr lang="en-US" dirty="0" smtClean="0"/>
              <a:t> </a:t>
            </a:r>
            <a:r>
              <a:rPr lang="en-US" dirty="0" err="1" smtClean="0"/>
              <a:t>và</a:t>
            </a:r>
            <a:r>
              <a:rPr lang="en-US" dirty="0" smtClean="0"/>
              <a:t> </a:t>
            </a:r>
            <a:r>
              <a:rPr lang="en-US" dirty="0" err="1" smtClean="0"/>
              <a:t>các</a:t>
            </a:r>
            <a:r>
              <a:rPr lang="en-US" dirty="0" smtClean="0"/>
              <a:t> </a:t>
            </a:r>
            <a:r>
              <a:rPr lang="en-US" dirty="0" err="1" smtClean="0"/>
              <a:t>phép</a:t>
            </a:r>
            <a:r>
              <a:rPr lang="en-US" dirty="0" smtClean="0"/>
              <a:t> </a:t>
            </a:r>
            <a:r>
              <a:rPr lang="en-US" dirty="0" err="1" smtClean="0"/>
              <a:t>toán</a:t>
            </a:r>
            <a:r>
              <a:rPr lang="en-US" dirty="0" smtClean="0"/>
              <a:t> </a:t>
            </a:r>
            <a:r>
              <a:rPr lang="en-US" dirty="0" err="1" smtClean="0"/>
              <a:t>tử</a:t>
            </a:r>
            <a:r>
              <a:rPr lang="en-US" dirty="0" smtClean="0"/>
              <a:t> </a:t>
            </a:r>
            <a:r>
              <a:rPr lang="en-US" dirty="0" err="1" smtClean="0"/>
              <a:t>trong</a:t>
            </a:r>
            <a:r>
              <a:rPr lang="en-US" dirty="0" smtClean="0"/>
              <a:t> java</a:t>
            </a:r>
          </a:p>
          <a:p>
            <a:r>
              <a:rPr lang="en-US" dirty="0" err="1" smtClean="0"/>
              <a:t>Cấu</a:t>
            </a:r>
            <a:r>
              <a:rPr lang="en-US" dirty="0" smtClean="0"/>
              <a:t> </a:t>
            </a:r>
            <a:r>
              <a:rPr lang="en-US" dirty="0" err="1" smtClean="0"/>
              <a:t>trúc</a:t>
            </a:r>
            <a:r>
              <a:rPr lang="en-US" dirty="0" smtClean="0"/>
              <a:t> </a:t>
            </a:r>
            <a:r>
              <a:rPr lang="en-US" dirty="0" err="1" smtClean="0"/>
              <a:t>điều</a:t>
            </a:r>
            <a:r>
              <a:rPr lang="en-US" dirty="0" smtClean="0"/>
              <a:t> </a:t>
            </a:r>
            <a:r>
              <a:rPr lang="en-US" dirty="0" err="1" smtClean="0"/>
              <a:t>kiện</a:t>
            </a:r>
            <a:r>
              <a:rPr lang="en-US" dirty="0" smtClean="0"/>
              <a:t> </a:t>
            </a:r>
            <a:r>
              <a:rPr lang="en-US" dirty="0" err="1" smtClean="0"/>
              <a:t>và</a:t>
            </a:r>
            <a:r>
              <a:rPr lang="en-US" dirty="0" smtClean="0"/>
              <a:t> </a:t>
            </a:r>
            <a:r>
              <a:rPr lang="en-US" dirty="0" err="1" smtClean="0"/>
              <a:t>cấu</a:t>
            </a:r>
            <a:r>
              <a:rPr lang="en-US" dirty="0" smtClean="0"/>
              <a:t> </a:t>
            </a:r>
            <a:r>
              <a:rPr lang="en-US" dirty="0" err="1" smtClean="0"/>
              <a:t>trúc</a:t>
            </a:r>
            <a:r>
              <a:rPr lang="en-US" dirty="0" smtClean="0"/>
              <a:t> </a:t>
            </a:r>
            <a:r>
              <a:rPr lang="en-US" dirty="0" err="1" smtClean="0"/>
              <a:t>lặp</a:t>
            </a:r>
            <a:r>
              <a:rPr lang="en-US" dirty="0" smtClean="0"/>
              <a:t> </a:t>
            </a:r>
            <a:r>
              <a:rPr lang="en-US" dirty="0" err="1" smtClean="0"/>
              <a:t>trong</a:t>
            </a:r>
            <a:r>
              <a:rPr lang="en-US" dirty="0" smtClean="0"/>
              <a:t> java</a:t>
            </a:r>
          </a:p>
          <a:p>
            <a:r>
              <a:rPr lang="en-US" dirty="0" err="1" smtClean="0"/>
              <a:t>Mảng</a:t>
            </a:r>
            <a:r>
              <a:rPr lang="en-US" dirty="0" smtClean="0"/>
              <a:t> </a:t>
            </a:r>
            <a:r>
              <a:rPr lang="en-US" dirty="0" err="1" smtClean="0"/>
              <a:t>trong</a:t>
            </a:r>
            <a:r>
              <a:rPr lang="en-US" dirty="0" smtClean="0"/>
              <a:t> java</a:t>
            </a:r>
          </a:p>
          <a:p>
            <a:endParaRPr lang="en-US" dirty="0" smtClean="0"/>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2130267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MẢNG TRONG JAVA</a:t>
            </a:r>
            <a:endParaRPr lang="en-US" dirty="0"/>
          </a:p>
        </p:txBody>
      </p:sp>
      <p:sp>
        <p:nvSpPr>
          <p:cNvPr id="3" name="Content Placeholder 2"/>
          <p:cNvSpPr>
            <a:spLocks noGrp="1"/>
          </p:cNvSpPr>
          <p:nvPr>
            <p:ph idx="1"/>
          </p:nvPr>
        </p:nvSpPr>
        <p:spPr>
          <a:xfrm>
            <a:off x="838200" y="1314450"/>
            <a:ext cx="10515600" cy="5383529"/>
          </a:xfrm>
        </p:spPr>
        <p:txBody>
          <a:bodyPr>
            <a:normAutofit/>
          </a:bodyPr>
          <a:lstStyle/>
          <a:p>
            <a:r>
              <a:rPr lang="en-US" b="1" dirty="0" err="1" smtClean="0">
                <a:solidFill>
                  <a:srgbClr val="FF0000"/>
                </a:solidFill>
              </a:rPr>
              <a:t>Mảng</a:t>
            </a:r>
            <a:r>
              <a:rPr lang="en-US" b="1" dirty="0" smtClean="0">
                <a:solidFill>
                  <a:srgbClr val="FF0000"/>
                </a:solidFill>
              </a:rPr>
              <a:t> </a:t>
            </a:r>
            <a:r>
              <a:rPr lang="en-US" b="1" dirty="0" err="1" smtClean="0">
                <a:solidFill>
                  <a:srgbClr val="FF0000"/>
                </a:solidFill>
              </a:rPr>
              <a:t>trong</a:t>
            </a:r>
            <a:r>
              <a:rPr lang="en-US" b="1" dirty="0" smtClean="0">
                <a:solidFill>
                  <a:srgbClr val="FF0000"/>
                </a:solidFill>
              </a:rPr>
              <a:t> java </a:t>
            </a:r>
            <a:r>
              <a:rPr lang="en-US" b="1" dirty="0" err="1" smtClean="0">
                <a:solidFill>
                  <a:srgbClr val="FF0000"/>
                </a:solidFill>
              </a:rPr>
              <a:t>có</a:t>
            </a:r>
            <a:r>
              <a:rPr lang="en-US" b="1" dirty="0" smtClean="0">
                <a:solidFill>
                  <a:srgbClr val="FF0000"/>
                </a:solidFill>
              </a:rPr>
              <a:t> </a:t>
            </a:r>
            <a:r>
              <a:rPr lang="en-US" b="1" dirty="0" err="1" smtClean="0">
                <a:solidFill>
                  <a:srgbClr val="FF0000"/>
                </a:solidFill>
              </a:rPr>
              <a:t>thể</a:t>
            </a:r>
            <a:r>
              <a:rPr lang="en-US" b="1" dirty="0" smtClean="0">
                <a:solidFill>
                  <a:srgbClr val="FF0000"/>
                </a:solidFill>
              </a:rPr>
              <a:t> </a:t>
            </a:r>
            <a:r>
              <a:rPr lang="en-US" b="1" dirty="0" err="1" smtClean="0">
                <a:solidFill>
                  <a:srgbClr val="FF0000"/>
                </a:solidFill>
              </a:rPr>
              <a:t>tạo</a:t>
            </a:r>
            <a:r>
              <a:rPr lang="en-US" b="1" dirty="0" smtClean="0">
                <a:solidFill>
                  <a:srgbClr val="FF0000"/>
                </a:solidFill>
              </a:rPr>
              <a:t> </a:t>
            </a:r>
            <a:r>
              <a:rPr lang="en-US" b="1" dirty="0" err="1" smtClean="0">
                <a:solidFill>
                  <a:srgbClr val="FF0000"/>
                </a:solidFill>
              </a:rPr>
              <a:t>bằng</a:t>
            </a:r>
            <a:r>
              <a:rPr lang="en-US" b="1" dirty="0" smtClean="0">
                <a:solidFill>
                  <a:srgbClr val="FF0000"/>
                </a:solidFill>
              </a:rPr>
              <a:t> 3 </a:t>
            </a:r>
            <a:r>
              <a:rPr lang="en-US" b="1" dirty="0" err="1" smtClean="0">
                <a:solidFill>
                  <a:srgbClr val="FF0000"/>
                </a:solidFill>
              </a:rPr>
              <a:t>cách</a:t>
            </a:r>
            <a:r>
              <a:rPr lang="en-US" b="1" dirty="0" smtClean="0">
                <a:solidFill>
                  <a:srgbClr val="FF0000"/>
                </a:solidFill>
              </a:rPr>
              <a:t>:</a:t>
            </a:r>
          </a:p>
          <a:p>
            <a:pPr lvl="1"/>
            <a:r>
              <a:rPr lang="en-US" b="1" u="sng" dirty="0" err="1" smtClean="0"/>
              <a:t>Chỉ</a:t>
            </a:r>
            <a:r>
              <a:rPr lang="en-US" b="1" u="sng" dirty="0" smtClean="0"/>
              <a:t> </a:t>
            </a:r>
            <a:r>
              <a:rPr lang="en-US" b="1" u="sng" dirty="0" err="1" smtClean="0"/>
              <a:t>khai</a:t>
            </a:r>
            <a:r>
              <a:rPr lang="en-US" b="1" u="sng" dirty="0" smtClean="0"/>
              <a:t> </a:t>
            </a:r>
            <a:r>
              <a:rPr lang="en-US" b="1" u="sng" dirty="0" err="1" smtClean="0"/>
              <a:t>báo</a:t>
            </a:r>
            <a:r>
              <a:rPr lang="en-US" dirty="0" smtClean="0"/>
              <a:t>:</a:t>
            </a:r>
          </a:p>
          <a:p>
            <a:pPr marL="457200" lvl="1" indent="0">
              <a:buNone/>
            </a:pPr>
            <a:r>
              <a:rPr lang="en-US" i="1" dirty="0" smtClean="0"/>
              <a:t>Datatype[] </a:t>
            </a:r>
            <a:r>
              <a:rPr lang="en-US" i="1" dirty="0" err="1" smtClean="0"/>
              <a:t>tên_mảng</a:t>
            </a:r>
            <a:r>
              <a:rPr lang="en-US" i="1" dirty="0" smtClean="0"/>
              <a:t>;</a:t>
            </a:r>
          </a:p>
          <a:p>
            <a:pPr marL="457200" lvl="1" indent="0">
              <a:buNone/>
            </a:pPr>
            <a:r>
              <a:rPr lang="en-US" dirty="0" err="1" smtClean="0"/>
              <a:t>Ví</a:t>
            </a:r>
            <a:r>
              <a:rPr lang="en-US" dirty="0" smtClean="0"/>
              <a:t> </a:t>
            </a:r>
            <a:r>
              <a:rPr lang="en-US" dirty="0" err="1" smtClean="0"/>
              <a:t>dụ</a:t>
            </a:r>
            <a:r>
              <a:rPr lang="en-US" dirty="0" smtClean="0"/>
              <a:t>: char[] </a:t>
            </a:r>
            <a:r>
              <a:rPr lang="en-US" dirty="0" err="1" smtClean="0"/>
              <a:t>ch</a:t>
            </a:r>
            <a:r>
              <a:rPr lang="en-US" dirty="0" smtClean="0"/>
              <a:t>;</a:t>
            </a:r>
          </a:p>
          <a:p>
            <a:pPr lvl="1"/>
            <a:r>
              <a:rPr lang="en-US" b="1" u="sng" dirty="0" err="1" smtClean="0"/>
              <a:t>Khai</a:t>
            </a:r>
            <a:r>
              <a:rPr lang="en-US" b="1" u="sng" dirty="0" smtClean="0"/>
              <a:t> </a:t>
            </a:r>
            <a:r>
              <a:rPr lang="en-US" b="1" u="sng" dirty="0" err="1" smtClean="0"/>
              <a:t>báo</a:t>
            </a:r>
            <a:r>
              <a:rPr lang="en-US" b="1" u="sng" dirty="0" smtClean="0"/>
              <a:t> </a:t>
            </a:r>
            <a:r>
              <a:rPr lang="en-US" b="1" u="sng" dirty="0" err="1" smtClean="0"/>
              <a:t>và</a:t>
            </a:r>
            <a:r>
              <a:rPr lang="en-US" b="1" u="sng" dirty="0" smtClean="0"/>
              <a:t> </a:t>
            </a:r>
            <a:r>
              <a:rPr lang="en-US" b="1" u="sng" dirty="0" err="1" smtClean="0"/>
              <a:t>khởi</a:t>
            </a:r>
            <a:r>
              <a:rPr lang="en-US" b="1" u="sng" dirty="0" smtClean="0"/>
              <a:t> </a:t>
            </a:r>
            <a:r>
              <a:rPr lang="en-US" b="1" u="sng" dirty="0" err="1" smtClean="0"/>
              <a:t>tạo</a:t>
            </a:r>
            <a:r>
              <a:rPr lang="en-US" dirty="0" smtClean="0"/>
              <a:t>:</a:t>
            </a:r>
          </a:p>
          <a:p>
            <a:pPr marL="457200" lvl="1" indent="0">
              <a:buNone/>
            </a:pPr>
            <a:r>
              <a:rPr lang="en-US" i="1" dirty="0" smtClean="0"/>
              <a:t>Datatype[] </a:t>
            </a:r>
            <a:r>
              <a:rPr lang="en-US" i="1" dirty="0" err="1" smtClean="0"/>
              <a:t>tenmang</a:t>
            </a:r>
            <a:r>
              <a:rPr lang="en-US" i="1" dirty="0" smtClean="0"/>
              <a:t>=new datatype[size];</a:t>
            </a:r>
          </a:p>
          <a:p>
            <a:pPr marL="457200" lvl="1" indent="0">
              <a:buNone/>
            </a:pPr>
            <a:r>
              <a:rPr lang="en-US" dirty="0" err="1" smtClean="0"/>
              <a:t>Ví</a:t>
            </a:r>
            <a:r>
              <a:rPr lang="en-US" dirty="0" smtClean="0"/>
              <a:t> </a:t>
            </a:r>
            <a:r>
              <a:rPr lang="en-US" dirty="0" err="1" smtClean="0"/>
              <a:t>dụ</a:t>
            </a:r>
            <a:r>
              <a:rPr lang="en-US" dirty="0" smtClean="0"/>
              <a:t>: char[] </a:t>
            </a:r>
            <a:r>
              <a:rPr lang="en-US" dirty="0" err="1" smtClean="0"/>
              <a:t>ch</a:t>
            </a:r>
            <a:r>
              <a:rPr lang="en-US" dirty="0" smtClean="0"/>
              <a:t>=new char[10];</a:t>
            </a:r>
          </a:p>
          <a:p>
            <a:pPr lvl="1"/>
            <a:r>
              <a:rPr lang="en-US" b="1" u="sng" dirty="0" err="1" smtClean="0"/>
              <a:t>Khai</a:t>
            </a:r>
            <a:r>
              <a:rPr lang="en-US" b="1" u="sng" dirty="0" smtClean="0"/>
              <a:t> </a:t>
            </a:r>
            <a:r>
              <a:rPr lang="en-US" b="1" u="sng" dirty="0" err="1" smtClean="0"/>
              <a:t>báo</a:t>
            </a:r>
            <a:r>
              <a:rPr lang="en-US" b="1" u="sng" dirty="0" smtClean="0"/>
              <a:t>, </a:t>
            </a:r>
            <a:r>
              <a:rPr lang="en-US" b="1" u="sng" dirty="0" err="1" smtClean="0"/>
              <a:t>tạo</a:t>
            </a:r>
            <a:r>
              <a:rPr lang="en-US" b="1" u="sng" dirty="0" smtClean="0"/>
              <a:t> </a:t>
            </a:r>
            <a:r>
              <a:rPr lang="en-US" b="1" u="sng" dirty="0" err="1" smtClean="0"/>
              <a:t>và</a:t>
            </a:r>
            <a:r>
              <a:rPr lang="en-US" b="1" u="sng" dirty="0" smtClean="0"/>
              <a:t> </a:t>
            </a:r>
            <a:r>
              <a:rPr lang="en-US" b="1" u="sng" dirty="0" err="1" smtClean="0"/>
              <a:t>gán</a:t>
            </a:r>
            <a:r>
              <a:rPr lang="en-US" b="1" u="sng" dirty="0" smtClean="0"/>
              <a:t> </a:t>
            </a:r>
            <a:r>
              <a:rPr lang="en-US" b="1" u="sng" dirty="0" err="1" smtClean="0"/>
              <a:t>giá</a:t>
            </a:r>
            <a:r>
              <a:rPr lang="en-US" b="1" u="sng" dirty="0" smtClean="0"/>
              <a:t> </a:t>
            </a:r>
            <a:r>
              <a:rPr lang="en-US" b="1" u="sng" dirty="0" err="1" smtClean="0"/>
              <a:t>trị</a:t>
            </a:r>
            <a:r>
              <a:rPr lang="en-US" b="1" u="sng" dirty="0" smtClean="0"/>
              <a:t> </a:t>
            </a:r>
            <a:r>
              <a:rPr lang="en-US" b="1" u="sng" dirty="0" err="1" smtClean="0"/>
              <a:t>khởi</a:t>
            </a:r>
            <a:r>
              <a:rPr lang="en-US" b="1" u="sng" dirty="0" smtClean="0"/>
              <a:t> </a:t>
            </a:r>
            <a:r>
              <a:rPr lang="en-US" b="1" u="sng" dirty="0" err="1" smtClean="0"/>
              <a:t>tạo</a:t>
            </a:r>
            <a:r>
              <a:rPr lang="en-US" b="1" u="sng" dirty="0" smtClean="0"/>
              <a:t> ban </a:t>
            </a:r>
            <a:r>
              <a:rPr lang="en-US" b="1" u="sng" dirty="0" err="1" smtClean="0"/>
              <a:t>đầu</a:t>
            </a:r>
            <a:r>
              <a:rPr lang="en-US" dirty="0" smtClean="0"/>
              <a:t>:</a:t>
            </a:r>
          </a:p>
          <a:p>
            <a:pPr marL="457200" lvl="1" indent="0">
              <a:buNone/>
            </a:pPr>
            <a:r>
              <a:rPr lang="en-US" i="1" dirty="0" smtClean="0"/>
              <a:t>Datatype[] </a:t>
            </a:r>
            <a:r>
              <a:rPr lang="en-US" i="1" dirty="0" err="1" smtClean="0"/>
              <a:t>tenmang</a:t>
            </a:r>
            <a:r>
              <a:rPr lang="en-US" i="1" dirty="0" smtClean="0"/>
              <a:t>={value1, value2, …, </a:t>
            </a:r>
            <a:r>
              <a:rPr lang="en-US" i="1" dirty="0" err="1" smtClean="0"/>
              <a:t>valueN</a:t>
            </a:r>
            <a:r>
              <a:rPr lang="en-US" i="1" dirty="0" smtClean="0"/>
              <a:t>};</a:t>
            </a:r>
          </a:p>
          <a:p>
            <a:pPr marL="457200" lvl="1" indent="0">
              <a:buNone/>
            </a:pPr>
            <a:r>
              <a:rPr lang="en-US" dirty="0" err="1" smtClean="0"/>
              <a:t>Ví</a:t>
            </a:r>
            <a:r>
              <a:rPr lang="en-US" dirty="0" smtClean="0"/>
              <a:t> </a:t>
            </a:r>
            <a:r>
              <a:rPr lang="en-US" dirty="0" err="1" smtClean="0"/>
              <a:t>dụ</a:t>
            </a:r>
            <a:r>
              <a:rPr lang="en-US" dirty="0" smtClean="0"/>
              <a:t>: char[] </a:t>
            </a:r>
            <a:r>
              <a:rPr lang="en-US" dirty="0" err="1" smtClean="0"/>
              <a:t>ch</a:t>
            </a:r>
            <a:r>
              <a:rPr lang="en-US" dirty="0" smtClean="0"/>
              <a:t>={‘A’, ’B’, ‘C’, ‘D’};</a:t>
            </a:r>
            <a:endParaRPr lang="en-US" dirty="0"/>
          </a:p>
          <a:p>
            <a:r>
              <a:rPr lang="en-US" b="1" dirty="0" err="1" smtClean="0">
                <a:solidFill>
                  <a:srgbClr val="FF0000"/>
                </a:solidFill>
              </a:rPr>
              <a:t>Mảng</a:t>
            </a:r>
            <a:r>
              <a:rPr lang="en-US" b="1" dirty="0" smtClean="0">
                <a:solidFill>
                  <a:srgbClr val="FF0000"/>
                </a:solidFill>
              </a:rPr>
              <a:t> 2 </a:t>
            </a:r>
            <a:r>
              <a:rPr lang="en-US" b="1" dirty="0" err="1" smtClean="0">
                <a:solidFill>
                  <a:srgbClr val="FF0000"/>
                </a:solidFill>
              </a:rPr>
              <a:t>chiều</a:t>
            </a:r>
            <a:endParaRPr lang="en-US" b="1" dirty="0">
              <a:solidFill>
                <a:srgbClr val="FF0000"/>
              </a:solidFill>
            </a:endParaRPr>
          </a:p>
          <a:p>
            <a:pPr marL="457200" lvl="1" indent="0">
              <a:buNone/>
            </a:pPr>
            <a:r>
              <a:rPr lang="en-US" i="1" dirty="0" smtClean="0"/>
              <a:t>Datatype[][] </a:t>
            </a:r>
            <a:r>
              <a:rPr lang="en-US" i="1" dirty="0" err="1" smtClean="0"/>
              <a:t>tenmang</a:t>
            </a:r>
            <a:r>
              <a:rPr lang="en-US" i="1" dirty="0" smtClean="0"/>
              <a:t>;</a:t>
            </a:r>
          </a:p>
          <a:p>
            <a:pPr marL="457200" lvl="1" indent="0">
              <a:buNone/>
            </a:pPr>
            <a:r>
              <a:rPr lang="en-US" dirty="0" err="1" smtClean="0"/>
              <a:t>Ví</a:t>
            </a:r>
            <a:r>
              <a:rPr lang="en-US" dirty="0" smtClean="0"/>
              <a:t> </a:t>
            </a:r>
            <a:r>
              <a:rPr lang="en-US" dirty="0" err="1" smtClean="0"/>
              <a:t>dụ</a:t>
            </a:r>
            <a:r>
              <a:rPr lang="en-US" dirty="0" smtClean="0"/>
              <a:t>: char[][] </a:t>
            </a:r>
            <a:r>
              <a:rPr lang="en-US" dirty="0" err="1" smtClean="0"/>
              <a:t>ch</a:t>
            </a:r>
            <a:r>
              <a:rPr lang="en-US" dirty="0" smtClean="0"/>
              <a:t>={{‘A’, ’B’, ’C’, ’D’},{‘E’, ‘F’, ’G’, ‘H’}};</a:t>
            </a:r>
          </a:p>
        </p:txBody>
      </p:sp>
    </p:spTree>
    <p:extLst>
      <p:ext uri="{BB962C8B-B14F-4D97-AF65-F5344CB8AC3E}">
        <p14:creationId xmlns:p14="http://schemas.microsoft.com/office/powerpoint/2010/main" val="32500556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a:t>
            </a:r>
            <a:r>
              <a:rPr lang="en-US" dirty="0" err="1" smtClean="0"/>
              <a:t>mảng</a:t>
            </a:r>
            <a:r>
              <a:rPr lang="en-US" dirty="0" smtClean="0"/>
              <a:t> 1 </a:t>
            </a:r>
            <a:r>
              <a:rPr lang="en-US" dirty="0" err="1" smtClean="0"/>
              <a:t>chiều</a:t>
            </a:r>
            <a:endParaRPr lang="en-US" dirty="0"/>
          </a:p>
        </p:txBody>
      </p:sp>
      <p:pic>
        <p:nvPicPr>
          <p:cNvPr id="4" name="Content Placeholder 3"/>
          <p:cNvPicPr>
            <a:picLocks noGrp="1" noChangeAspect="1"/>
          </p:cNvPicPr>
          <p:nvPr>
            <p:ph idx="1"/>
          </p:nvPr>
        </p:nvPicPr>
        <p:blipFill>
          <a:blip r:embed="rId2"/>
          <a:stretch>
            <a:fillRect/>
          </a:stretch>
        </p:blipFill>
        <p:spPr>
          <a:xfrm>
            <a:off x="331470" y="1690688"/>
            <a:ext cx="5726430" cy="4835842"/>
          </a:xfrm>
          <a:prstGeom prst="rect">
            <a:avLst/>
          </a:prstGeom>
        </p:spPr>
      </p:pic>
      <p:pic>
        <p:nvPicPr>
          <p:cNvPr id="5" name="Picture 4"/>
          <p:cNvPicPr>
            <a:picLocks noChangeAspect="1"/>
          </p:cNvPicPr>
          <p:nvPr/>
        </p:nvPicPr>
        <p:blipFill>
          <a:blip r:embed="rId3"/>
          <a:stretch>
            <a:fillRect/>
          </a:stretch>
        </p:blipFill>
        <p:spPr>
          <a:xfrm>
            <a:off x="6096000" y="2572702"/>
            <a:ext cx="5454015" cy="1323975"/>
          </a:xfrm>
          <a:prstGeom prst="rect">
            <a:avLst/>
          </a:prstGeom>
        </p:spPr>
      </p:pic>
      <p:sp>
        <p:nvSpPr>
          <p:cNvPr id="6" name="TextBox 5"/>
          <p:cNvSpPr txBox="1"/>
          <p:nvPr/>
        </p:nvSpPr>
        <p:spPr>
          <a:xfrm>
            <a:off x="6057900" y="1957507"/>
            <a:ext cx="2903220" cy="369332"/>
          </a:xfrm>
          <a:prstGeom prst="rect">
            <a:avLst/>
          </a:prstGeom>
          <a:noFill/>
        </p:spPr>
        <p:txBody>
          <a:bodyPr wrap="square" rtlCol="0">
            <a:spAutoFit/>
          </a:bodyPr>
          <a:lstStyle/>
          <a:p>
            <a:r>
              <a:rPr lang="en-US" dirty="0" err="1" smtClean="0"/>
              <a:t>Kết</a:t>
            </a:r>
            <a:r>
              <a:rPr lang="en-US" dirty="0" smtClean="0"/>
              <a:t> </a:t>
            </a:r>
            <a:r>
              <a:rPr lang="en-US" dirty="0" err="1" smtClean="0"/>
              <a:t>quả</a:t>
            </a:r>
            <a:endParaRPr lang="en-US" dirty="0"/>
          </a:p>
        </p:txBody>
      </p:sp>
    </p:spTree>
    <p:extLst>
      <p:ext uri="{BB962C8B-B14F-4D97-AF65-F5344CB8AC3E}">
        <p14:creationId xmlns:p14="http://schemas.microsoft.com/office/powerpoint/2010/main" val="11990217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a:t>
            </a:r>
            <a:r>
              <a:rPr lang="en-US" dirty="0" err="1" smtClean="0"/>
              <a:t>mảng</a:t>
            </a:r>
            <a:r>
              <a:rPr lang="en-US" dirty="0" smtClean="0"/>
              <a:t> 2 </a:t>
            </a:r>
            <a:r>
              <a:rPr lang="en-US" dirty="0" err="1" smtClean="0"/>
              <a:t>chiều</a:t>
            </a:r>
            <a:endParaRPr lang="en-US" dirty="0"/>
          </a:p>
        </p:txBody>
      </p:sp>
      <p:pic>
        <p:nvPicPr>
          <p:cNvPr id="4" name="Content Placeholder 3"/>
          <p:cNvPicPr>
            <a:picLocks noGrp="1" noChangeAspect="1"/>
          </p:cNvPicPr>
          <p:nvPr>
            <p:ph idx="1"/>
          </p:nvPr>
        </p:nvPicPr>
        <p:blipFill>
          <a:blip r:embed="rId2"/>
          <a:stretch>
            <a:fillRect/>
          </a:stretch>
        </p:blipFill>
        <p:spPr>
          <a:xfrm>
            <a:off x="1115377" y="1690688"/>
            <a:ext cx="5915025" cy="3686175"/>
          </a:xfrm>
          <a:prstGeom prst="rect">
            <a:avLst/>
          </a:prstGeom>
        </p:spPr>
      </p:pic>
    </p:spTree>
    <p:extLst>
      <p:ext uri="{BB962C8B-B14F-4D97-AF65-F5344CB8AC3E}">
        <p14:creationId xmlns:p14="http://schemas.microsoft.com/office/powerpoint/2010/main" val="39515793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2: CÁC ĐẶC ĐIỂM HƯỚNG ĐỐI TƯỢNG CỦA NGÔN NGỮ JAVA</a:t>
            </a:r>
            <a:endParaRPr lang="en-US" dirty="0"/>
          </a:p>
        </p:txBody>
      </p:sp>
      <p:sp>
        <p:nvSpPr>
          <p:cNvPr id="3" name="Content Placeholder 2"/>
          <p:cNvSpPr>
            <a:spLocks noGrp="1"/>
          </p:cNvSpPr>
          <p:nvPr>
            <p:ph idx="1"/>
          </p:nvPr>
        </p:nvSpPr>
        <p:spPr/>
        <p:txBody>
          <a:bodyPr/>
          <a:lstStyle/>
          <a:p>
            <a:r>
              <a:rPr lang="en-US" dirty="0" err="1" smtClean="0"/>
              <a:t>Gói</a:t>
            </a:r>
            <a:r>
              <a:rPr lang="en-US" dirty="0" smtClean="0"/>
              <a:t> </a:t>
            </a:r>
            <a:r>
              <a:rPr lang="en-US" dirty="0" err="1" smtClean="0"/>
              <a:t>trong</a:t>
            </a:r>
            <a:r>
              <a:rPr lang="en-US" dirty="0" smtClean="0"/>
              <a:t> Java</a:t>
            </a:r>
          </a:p>
          <a:p>
            <a:r>
              <a:rPr lang="en-US" dirty="0" err="1" smtClean="0"/>
              <a:t>Các</a:t>
            </a:r>
            <a:r>
              <a:rPr lang="en-US" dirty="0" smtClean="0"/>
              <a:t> </a:t>
            </a:r>
            <a:r>
              <a:rPr lang="en-US" dirty="0" err="1" smtClean="0"/>
              <a:t>bổ</a:t>
            </a:r>
            <a:r>
              <a:rPr lang="en-US" dirty="0" smtClean="0"/>
              <a:t> </a:t>
            </a:r>
            <a:r>
              <a:rPr lang="en-US" dirty="0" err="1" smtClean="0"/>
              <a:t>từ</a:t>
            </a:r>
            <a:r>
              <a:rPr lang="en-US" dirty="0" smtClean="0"/>
              <a:t> </a:t>
            </a:r>
            <a:r>
              <a:rPr lang="en-US" dirty="0" err="1" smtClean="0"/>
              <a:t>truy</a:t>
            </a:r>
            <a:r>
              <a:rPr lang="en-US" dirty="0" smtClean="0"/>
              <a:t> </a:t>
            </a:r>
            <a:r>
              <a:rPr lang="en-US" dirty="0" err="1" smtClean="0"/>
              <a:t>cập</a:t>
            </a:r>
            <a:r>
              <a:rPr lang="en-US" dirty="0" smtClean="0"/>
              <a:t> </a:t>
            </a:r>
            <a:r>
              <a:rPr lang="en-US" dirty="0" err="1" smtClean="0"/>
              <a:t>trong</a:t>
            </a:r>
            <a:r>
              <a:rPr lang="en-US" dirty="0" smtClean="0"/>
              <a:t> java</a:t>
            </a:r>
          </a:p>
          <a:p>
            <a:r>
              <a:rPr lang="en-US" dirty="0" err="1" smtClean="0"/>
              <a:t>Thừa</a:t>
            </a:r>
            <a:r>
              <a:rPr lang="en-US" dirty="0" smtClean="0"/>
              <a:t> </a:t>
            </a:r>
            <a:r>
              <a:rPr lang="en-US" dirty="0" err="1" smtClean="0"/>
              <a:t>kế</a:t>
            </a:r>
            <a:r>
              <a:rPr lang="en-US" dirty="0" smtClean="0"/>
              <a:t> (inheritance) </a:t>
            </a:r>
            <a:r>
              <a:rPr lang="en-US" dirty="0" err="1" smtClean="0"/>
              <a:t>trong</a:t>
            </a:r>
            <a:r>
              <a:rPr lang="en-US" dirty="0" smtClean="0"/>
              <a:t> java</a:t>
            </a:r>
          </a:p>
          <a:p>
            <a:r>
              <a:rPr lang="en-US" dirty="0" smtClean="0"/>
              <a:t>Interface </a:t>
            </a:r>
            <a:r>
              <a:rPr lang="en-US" dirty="0" err="1" smtClean="0"/>
              <a:t>trong</a:t>
            </a:r>
            <a:r>
              <a:rPr lang="en-US" dirty="0" smtClean="0"/>
              <a:t> java</a:t>
            </a:r>
          </a:p>
          <a:p>
            <a:r>
              <a:rPr lang="en-US" dirty="0" smtClean="0"/>
              <a:t>Exception (</a:t>
            </a:r>
            <a:r>
              <a:rPr lang="en-US" dirty="0" err="1" smtClean="0"/>
              <a:t>biệt</a:t>
            </a:r>
            <a:r>
              <a:rPr lang="en-US" dirty="0" smtClean="0"/>
              <a:t> </a:t>
            </a:r>
            <a:r>
              <a:rPr lang="en-US" dirty="0" err="1" smtClean="0"/>
              <a:t>lệ</a:t>
            </a:r>
            <a:r>
              <a:rPr lang="en-US" dirty="0" smtClean="0"/>
              <a:t>) </a:t>
            </a:r>
            <a:r>
              <a:rPr lang="en-US" dirty="0" err="1" smtClean="0"/>
              <a:t>trong</a:t>
            </a:r>
            <a:r>
              <a:rPr lang="en-US" dirty="0" smtClean="0"/>
              <a:t> java</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942554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a:t>
            </a:r>
            <a:r>
              <a:rPr lang="en-US" dirty="0" err="1" smtClean="0"/>
              <a:t>trong</a:t>
            </a:r>
            <a:r>
              <a:rPr lang="en-US" dirty="0" smtClean="0"/>
              <a:t> java</a:t>
            </a:r>
            <a:endParaRPr lang="en-US" dirty="0"/>
          </a:p>
        </p:txBody>
      </p:sp>
      <p:sp>
        <p:nvSpPr>
          <p:cNvPr id="3" name="Content Placeholder 2"/>
          <p:cNvSpPr>
            <a:spLocks noGrp="1"/>
          </p:cNvSpPr>
          <p:nvPr>
            <p:ph idx="1"/>
          </p:nvPr>
        </p:nvSpPr>
        <p:spPr/>
        <p:txBody>
          <a:bodyPr>
            <a:normAutofit fontScale="92500" lnSpcReduction="10000"/>
          </a:bodyPr>
          <a:lstStyle/>
          <a:p>
            <a:r>
              <a:rPr lang="vi-VN" dirty="0"/>
              <a:t>Đối tượng trong</a:t>
            </a:r>
            <a:r>
              <a:rPr lang="vi-VN" b="1" dirty="0"/>
              <a:t> </a:t>
            </a:r>
            <a:r>
              <a:rPr lang="vi-VN" b="1" dirty="0">
                <a:hlinkClick r:id="rId2"/>
              </a:rPr>
              <a:t>lập trình Java</a:t>
            </a:r>
            <a:r>
              <a:rPr lang="vi-VN" b="1" dirty="0"/>
              <a:t>:</a:t>
            </a:r>
            <a:endParaRPr lang="vi-VN" dirty="0"/>
          </a:p>
          <a:p>
            <a:pPr lvl="1"/>
            <a:r>
              <a:rPr lang="vi-VN" dirty="0"/>
              <a:t>Nếu chúng ta xem xét thực tế chúng ta có thể tìm thấy nhiều đồ vật xung quanh chúng ta: ô tô, chó, con người, v.v... Tất cả các đối tượng này đều có thuộc tính và hành vi.</a:t>
            </a:r>
          </a:p>
          <a:p>
            <a:pPr lvl="1"/>
            <a:r>
              <a:rPr lang="vi-VN" dirty="0"/>
              <a:t>Nếu chúng ta xem xét một con chó, thuộc tính của nó sẽ là - tên, giống, màu sắc, và các hành vi là: sủa, vẫy, chạy, cắn...Nếu bạn so sánh các đối tượng trong phần mềm với một đối tượng trong thế giới thực, chúng sẽ có đặc điểm rất giống nhau: thuộc tính đối tượng trong phần mềm được lưu trữ trong trường (field) và hành vi được lưu trữ trong phương thức (method).</a:t>
            </a:r>
          </a:p>
          <a:p>
            <a:r>
              <a:rPr lang="vi-VN" dirty="0"/>
              <a:t>Class: </a:t>
            </a:r>
            <a:endParaRPr lang="en-US" dirty="0" smtClean="0"/>
          </a:p>
          <a:p>
            <a:pPr lvl="1"/>
            <a:r>
              <a:rPr lang="vi-VN" dirty="0" smtClean="0"/>
              <a:t>Chúng </a:t>
            </a:r>
            <a:r>
              <a:rPr lang="vi-VN" dirty="0"/>
              <a:t>ta có thể xem lớp như một khuôn mẫu (template) của đối tượng (Object). Trong đó bao gồm dữ liệu của đối tượng (fields hay properties) và các phương thức(methods) tác động lên thành phần dữ liệu đó gọi là các phương thức của lớp.</a:t>
            </a:r>
          </a:p>
          <a:p>
            <a:endParaRPr lang="en-US" dirty="0"/>
          </a:p>
        </p:txBody>
      </p:sp>
    </p:spTree>
    <p:extLst>
      <p:ext uri="{BB962C8B-B14F-4D97-AF65-F5344CB8AC3E}">
        <p14:creationId xmlns:p14="http://schemas.microsoft.com/office/powerpoint/2010/main" val="10808510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idx="1"/>
          </p:nvPr>
        </p:nvSpPr>
        <p:spPr>
          <a:xfrm>
            <a:off x="403860" y="1905634"/>
            <a:ext cx="5836920" cy="4723765"/>
          </a:xfrm>
        </p:spPr>
        <p:txBody>
          <a:bodyPr>
            <a:normAutofit fontScale="70000" lnSpcReduction="20000"/>
          </a:bodyPr>
          <a:lstStyle/>
          <a:p>
            <a:r>
              <a:rPr lang="en-US" dirty="0" err="1"/>
              <a:t>Cách</a:t>
            </a:r>
            <a:r>
              <a:rPr lang="en-US" dirty="0"/>
              <a:t> </a:t>
            </a:r>
            <a:r>
              <a:rPr lang="en-US" dirty="0" err="1"/>
              <a:t>khai</a:t>
            </a:r>
            <a:r>
              <a:rPr lang="en-US" dirty="0"/>
              <a:t> </a:t>
            </a:r>
            <a:r>
              <a:rPr lang="en-US" dirty="0" err="1"/>
              <a:t>báo</a:t>
            </a:r>
            <a:r>
              <a:rPr lang="en-US" dirty="0"/>
              <a:t>:</a:t>
            </a:r>
          </a:p>
          <a:p>
            <a:pPr marL="0" indent="0">
              <a:buNone/>
            </a:pPr>
            <a:r>
              <a:rPr lang="en-US" b="1" dirty="0" smtClean="0"/>
              <a:t>	class&lt;</a:t>
            </a:r>
            <a:r>
              <a:rPr lang="en-US" b="1" dirty="0" err="1" smtClean="0"/>
              <a:t>ClassName</a:t>
            </a:r>
            <a:r>
              <a:rPr lang="en-US" b="1" dirty="0"/>
              <a:t>&gt;</a:t>
            </a:r>
            <a:r>
              <a:rPr lang="en-US" dirty="0"/>
              <a:t/>
            </a:r>
            <a:br>
              <a:rPr lang="en-US" dirty="0"/>
            </a:br>
            <a:r>
              <a:rPr lang="en-US" dirty="0" smtClean="0"/>
              <a:t>	</a:t>
            </a:r>
            <a:r>
              <a:rPr lang="en-US" b="1" dirty="0" smtClean="0"/>
              <a:t>{</a:t>
            </a:r>
            <a:r>
              <a:rPr lang="en-US" b="1" dirty="0"/>
              <a:t> </a:t>
            </a:r>
            <a:r>
              <a:rPr lang="en-US" dirty="0"/>
              <a:t/>
            </a:r>
            <a:br>
              <a:rPr lang="en-US" dirty="0"/>
            </a:br>
            <a:r>
              <a:rPr lang="en-US" dirty="0" smtClean="0"/>
              <a:t>		</a:t>
            </a:r>
            <a:r>
              <a:rPr lang="en-US" b="1" dirty="0" smtClean="0"/>
              <a:t>&lt;</a:t>
            </a:r>
            <a:r>
              <a:rPr lang="en-US" b="1" dirty="0" err="1"/>
              <a:t>kiểudữ</a:t>
            </a:r>
            <a:r>
              <a:rPr lang="en-US" b="1" dirty="0"/>
              <a:t> </a:t>
            </a:r>
            <a:r>
              <a:rPr lang="en-US" b="1" dirty="0" err="1"/>
              <a:t>liệu</a:t>
            </a:r>
            <a:r>
              <a:rPr lang="en-US" b="1" dirty="0"/>
              <a:t>&gt; &lt;field_1&gt;; </a:t>
            </a:r>
            <a:r>
              <a:rPr lang="en-US" dirty="0"/>
              <a:t/>
            </a:r>
            <a:br>
              <a:rPr lang="en-US" dirty="0"/>
            </a:br>
            <a:r>
              <a:rPr lang="en-US" dirty="0" smtClean="0"/>
              <a:t>		</a:t>
            </a:r>
            <a:r>
              <a:rPr lang="en-US" b="1" dirty="0" smtClean="0"/>
              <a:t>&lt;</a:t>
            </a:r>
            <a:r>
              <a:rPr lang="en-US" b="1" dirty="0" err="1"/>
              <a:t>kiểudữ</a:t>
            </a:r>
            <a:r>
              <a:rPr lang="en-US" b="1" dirty="0"/>
              <a:t> </a:t>
            </a:r>
            <a:r>
              <a:rPr lang="en-US" b="1" dirty="0" err="1"/>
              <a:t>liệu</a:t>
            </a:r>
            <a:r>
              <a:rPr lang="en-US" b="1" dirty="0"/>
              <a:t>&gt; &lt;field_2&gt;; </a:t>
            </a:r>
            <a:r>
              <a:rPr lang="en-US" dirty="0"/>
              <a:t/>
            </a:r>
            <a:br>
              <a:rPr lang="en-US" dirty="0"/>
            </a:br>
            <a:r>
              <a:rPr lang="en-US" dirty="0" smtClean="0"/>
              <a:t>		</a:t>
            </a:r>
            <a:r>
              <a:rPr lang="en-US" b="1" dirty="0" smtClean="0"/>
              <a:t>constructor</a:t>
            </a:r>
            <a:r>
              <a:rPr lang="en-US" b="1" dirty="0"/>
              <a:t> </a:t>
            </a:r>
            <a:r>
              <a:rPr lang="en-US" dirty="0"/>
              <a:t/>
            </a:r>
            <a:br>
              <a:rPr lang="en-US" dirty="0"/>
            </a:br>
            <a:r>
              <a:rPr lang="en-US" dirty="0" smtClean="0"/>
              <a:t>		</a:t>
            </a:r>
            <a:r>
              <a:rPr lang="en-US" b="1" dirty="0" smtClean="0"/>
              <a:t>method_1</a:t>
            </a:r>
            <a:r>
              <a:rPr lang="en-US" b="1" dirty="0"/>
              <a:t> </a:t>
            </a:r>
            <a:r>
              <a:rPr lang="en-US" dirty="0"/>
              <a:t/>
            </a:r>
            <a:br>
              <a:rPr lang="en-US" dirty="0"/>
            </a:br>
            <a:r>
              <a:rPr lang="en-US" dirty="0" smtClean="0"/>
              <a:t>		</a:t>
            </a:r>
            <a:r>
              <a:rPr lang="en-US" b="1" dirty="0" smtClean="0"/>
              <a:t>method_2</a:t>
            </a:r>
            <a:r>
              <a:rPr lang="en-US" dirty="0"/>
              <a:t/>
            </a:r>
            <a:br>
              <a:rPr lang="en-US" dirty="0"/>
            </a:br>
            <a:r>
              <a:rPr lang="en-US" dirty="0" smtClean="0"/>
              <a:t>	</a:t>
            </a:r>
            <a:r>
              <a:rPr lang="en-US" b="1" dirty="0" smtClean="0"/>
              <a:t>}</a:t>
            </a:r>
          </a:p>
          <a:p>
            <a:pPr lvl="1"/>
            <a:r>
              <a:rPr lang="vi-VN" dirty="0"/>
              <a:t>class: là từ khóa để khai báo lớp trong Java</a:t>
            </a:r>
          </a:p>
          <a:p>
            <a:pPr lvl="1"/>
            <a:r>
              <a:rPr lang="vi-VN" dirty="0"/>
              <a:t>ClassName: là tên chúng ta đặt cho lớp (quy tắc đặt tên: viết hoa mỗi chữ cái đầu)</a:t>
            </a:r>
          </a:p>
          <a:p>
            <a:pPr lvl="1"/>
            <a:r>
              <a:rPr lang="vi-VN" dirty="0" smtClean="0"/>
              <a:t>field_1</a:t>
            </a:r>
            <a:r>
              <a:rPr lang="vi-VN" dirty="0"/>
              <a:t>, field_2: các thuộc tính, các biến, hay các thành phần dữ liệu của lớp (quy tắc đặt tên: chữ cái đầu tiên viết thường, các chữ cái đầu tiên tiếp theo viết hoa).</a:t>
            </a:r>
          </a:p>
          <a:p>
            <a:pPr lvl="1"/>
            <a:r>
              <a:rPr lang="vi-VN" dirty="0"/>
              <a:t>constructor: hàm dùng để khởi tạo đối tượng lớp.</a:t>
            </a:r>
          </a:p>
          <a:p>
            <a:pPr lvl="1"/>
            <a:r>
              <a:rPr lang="vi-VN" dirty="0"/>
              <a:t>method_1, method_2: là các phương thức thể hiện các thao tác xử lý, tác động lên các thành phần dữ liệu của lớp.</a:t>
            </a:r>
          </a:p>
          <a:p>
            <a:pPr marL="0" indent="0">
              <a:buNone/>
            </a:pPr>
            <a:endParaRPr lang="en-US" dirty="0"/>
          </a:p>
          <a:p>
            <a:endParaRPr lang="en-US" dirty="0"/>
          </a:p>
        </p:txBody>
      </p:sp>
      <p:pic>
        <p:nvPicPr>
          <p:cNvPr id="6" name="Picture 5"/>
          <p:cNvPicPr>
            <a:picLocks noChangeAspect="1"/>
          </p:cNvPicPr>
          <p:nvPr/>
        </p:nvPicPr>
        <p:blipFill>
          <a:blip r:embed="rId2"/>
          <a:stretch>
            <a:fillRect/>
          </a:stretch>
        </p:blipFill>
        <p:spPr>
          <a:xfrm>
            <a:off x="6705600" y="2156460"/>
            <a:ext cx="4648200" cy="2933700"/>
          </a:xfrm>
          <a:prstGeom prst="rect">
            <a:avLst/>
          </a:prstGeom>
        </p:spPr>
      </p:pic>
    </p:spTree>
    <p:extLst>
      <p:ext uri="{BB962C8B-B14F-4D97-AF65-F5344CB8AC3E}">
        <p14:creationId xmlns:p14="http://schemas.microsoft.com/office/powerpoint/2010/main" val="33153015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Contructor</a:t>
            </a:r>
            <a:endParaRPr lang="en-US" dirty="0"/>
          </a:p>
        </p:txBody>
      </p:sp>
      <p:sp>
        <p:nvSpPr>
          <p:cNvPr id="3" name="Content Placeholder 2"/>
          <p:cNvSpPr>
            <a:spLocks noGrp="1"/>
          </p:cNvSpPr>
          <p:nvPr>
            <p:ph idx="1"/>
          </p:nvPr>
        </p:nvSpPr>
        <p:spPr>
          <a:xfrm>
            <a:off x="483870" y="1690688"/>
            <a:ext cx="5139690" cy="4351338"/>
          </a:xfrm>
        </p:spPr>
        <p:txBody>
          <a:bodyPr>
            <a:normAutofit fontScale="92500" lnSpcReduction="20000"/>
          </a:bodyPr>
          <a:lstStyle/>
          <a:p>
            <a:r>
              <a:rPr lang="vi-VN" dirty="0"/>
              <a:t>Mỗi lớp thường có một hàm constructor. Nếu chúng ta không khai báo hàm này rõ ràng trình biên dịch Java sẽ tạo một constructor mặc định cho lớp đó.</a:t>
            </a:r>
          </a:p>
          <a:p>
            <a:r>
              <a:rPr lang="vi-VN" dirty="0"/>
              <a:t>Mỗi lần một đối tượng mới được khởi tạo, ít nhất một constructor sẽ được gọi. Nguyên tắc chính của constructor là chúng cần phải có cùng tên với lớp. Một lớp có thể có nhiều hơn một constructor.</a:t>
            </a:r>
          </a:p>
          <a:p>
            <a:endParaRPr lang="en-US" dirty="0"/>
          </a:p>
        </p:txBody>
      </p:sp>
      <p:pic>
        <p:nvPicPr>
          <p:cNvPr id="4" name="Picture 3"/>
          <p:cNvPicPr>
            <a:picLocks noChangeAspect="1"/>
          </p:cNvPicPr>
          <p:nvPr/>
        </p:nvPicPr>
        <p:blipFill>
          <a:blip r:embed="rId2"/>
          <a:stretch>
            <a:fillRect/>
          </a:stretch>
        </p:blipFill>
        <p:spPr>
          <a:xfrm>
            <a:off x="6240780" y="1588770"/>
            <a:ext cx="4495800" cy="2400300"/>
          </a:xfrm>
          <a:prstGeom prst="rect">
            <a:avLst/>
          </a:prstGeom>
        </p:spPr>
      </p:pic>
      <p:sp>
        <p:nvSpPr>
          <p:cNvPr id="5" name="TextBox 4"/>
          <p:cNvSpPr txBox="1"/>
          <p:nvPr/>
        </p:nvSpPr>
        <p:spPr>
          <a:xfrm>
            <a:off x="6412230" y="4183380"/>
            <a:ext cx="4495800" cy="1200329"/>
          </a:xfrm>
          <a:prstGeom prst="rect">
            <a:avLst/>
          </a:prstGeom>
          <a:noFill/>
        </p:spPr>
        <p:txBody>
          <a:bodyPr wrap="square" rtlCol="0">
            <a:spAutoFit/>
          </a:bodyPr>
          <a:lstStyle/>
          <a:p>
            <a:r>
              <a:rPr lang="vi-VN" dirty="0"/>
              <a:t>Trong ví dụ trên từ khóa this nhằm chỉ đến chính lớp đang được tham chiếu đến. this.name sẽ tham chiếu đến thuộc tính name của class Student.</a:t>
            </a:r>
            <a:endParaRPr lang="en-US" dirty="0"/>
          </a:p>
        </p:txBody>
      </p:sp>
    </p:spTree>
    <p:extLst>
      <p:ext uri="{BB962C8B-B14F-4D97-AF65-F5344CB8AC3E}">
        <p14:creationId xmlns:p14="http://schemas.microsoft.com/office/powerpoint/2010/main" val="1313326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b="1" dirty="0"/>
              <a:t>Khởi tạo đối tượng (Instance</a:t>
            </a:r>
            <a:r>
              <a:rPr lang="vi-VN" b="1" dirty="0" smtClean="0"/>
              <a:t>)</a:t>
            </a:r>
            <a:endParaRPr lang="en-US" dirty="0"/>
          </a:p>
        </p:txBody>
      </p:sp>
      <p:sp>
        <p:nvSpPr>
          <p:cNvPr id="3" name="Content Placeholder 2"/>
          <p:cNvSpPr>
            <a:spLocks noGrp="1"/>
          </p:cNvSpPr>
          <p:nvPr>
            <p:ph idx="1"/>
          </p:nvPr>
        </p:nvSpPr>
        <p:spPr>
          <a:xfrm>
            <a:off x="838200" y="1825625"/>
            <a:ext cx="3356610" cy="4351338"/>
          </a:xfrm>
        </p:spPr>
        <p:txBody>
          <a:bodyPr/>
          <a:lstStyle/>
          <a:p>
            <a:r>
              <a:rPr lang="vi-VN" dirty="0"/>
              <a:t>trong Java để khởi tạo đối tượng chúng ta sử dụng từ khóa </a:t>
            </a:r>
            <a:r>
              <a:rPr lang="vi-VN" b="1" dirty="0"/>
              <a:t>new</a:t>
            </a:r>
            <a:endParaRPr lang="en-US" dirty="0"/>
          </a:p>
        </p:txBody>
      </p:sp>
      <p:pic>
        <p:nvPicPr>
          <p:cNvPr id="4" name="Picture 3"/>
          <p:cNvPicPr>
            <a:picLocks noChangeAspect="1"/>
          </p:cNvPicPr>
          <p:nvPr/>
        </p:nvPicPr>
        <p:blipFill>
          <a:blip r:embed="rId2"/>
          <a:stretch>
            <a:fillRect/>
          </a:stretch>
        </p:blipFill>
        <p:spPr>
          <a:xfrm>
            <a:off x="4303395" y="1690688"/>
            <a:ext cx="5505450" cy="2895600"/>
          </a:xfrm>
          <a:prstGeom prst="rect">
            <a:avLst/>
          </a:prstGeom>
        </p:spPr>
      </p:pic>
    </p:spTree>
    <p:extLst>
      <p:ext uri="{BB962C8B-B14F-4D97-AF65-F5344CB8AC3E}">
        <p14:creationId xmlns:p14="http://schemas.microsoft.com/office/powerpoint/2010/main" val="14983519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b="1" dirty="0"/>
              <a:t>Cách thức truy cập biến và phương </a:t>
            </a:r>
            <a:r>
              <a:rPr lang="vi-VN" b="1" dirty="0" smtClean="0"/>
              <a:t>thức</a:t>
            </a:r>
            <a:endParaRPr lang="en-US" dirty="0"/>
          </a:p>
        </p:txBody>
      </p:sp>
      <p:sp>
        <p:nvSpPr>
          <p:cNvPr id="3" name="Content Placeholder 2"/>
          <p:cNvSpPr>
            <a:spLocks noGrp="1"/>
          </p:cNvSpPr>
          <p:nvPr>
            <p:ph idx="1"/>
          </p:nvPr>
        </p:nvSpPr>
        <p:spPr>
          <a:xfrm>
            <a:off x="838200" y="1825625"/>
            <a:ext cx="3962400" cy="4351338"/>
          </a:xfrm>
        </p:spPr>
        <p:txBody>
          <a:bodyPr>
            <a:normAutofit fontScale="92500"/>
          </a:bodyPr>
          <a:lstStyle/>
          <a:p>
            <a:r>
              <a:rPr lang="vi-VN" dirty="0"/>
              <a:t>/* Khởi tạo đối tượng */</a:t>
            </a:r>
          </a:p>
          <a:p>
            <a:r>
              <a:rPr lang="vi-VN" dirty="0"/>
              <a:t>Object ObjectReference = new Constructor();</a:t>
            </a:r>
          </a:p>
          <a:p>
            <a:r>
              <a:rPr lang="vi-VN" dirty="0"/>
              <a:t>/* Gọi biến */</a:t>
            </a:r>
          </a:p>
          <a:p>
            <a:r>
              <a:rPr lang="vi-VN" dirty="0"/>
              <a:t>ObjectReference.variableName;</a:t>
            </a:r>
          </a:p>
          <a:p>
            <a:r>
              <a:rPr lang="vi-VN" dirty="0"/>
              <a:t>/* Gọi phương thức */</a:t>
            </a:r>
          </a:p>
          <a:p>
            <a:r>
              <a:rPr lang="vi-VN" dirty="0"/>
              <a:t>ObjectReference.MethodName();</a:t>
            </a:r>
          </a:p>
          <a:p>
            <a:endParaRPr lang="en-US" dirty="0"/>
          </a:p>
        </p:txBody>
      </p:sp>
      <p:pic>
        <p:nvPicPr>
          <p:cNvPr id="4" name="Picture 3"/>
          <p:cNvPicPr>
            <a:picLocks noChangeAspect="1"/>
          </p:cNvPicPr>
          <p:nvPr/>
        </p:nvPicPr>
        <p:blipFill>
          <a:blip r:embed="rId2"/>
          <a:stretch>
            <a:fillRect/>
          </a:stretch>
        </p:blipFill>
        <p:spPr>
          <a:xfrm>
            <a:off x="4702493" y="1478280"/>
            <a:ext cx="6978968" cy="2225040"/>
          </a:xfrm>
          <a:prstGeom prst="rect">
            <a:avLst/>
          </a:prstGeom>
        </p:spPr>
      </p:pic>
      <p:pic>
        <p:nvPicPr>
          <p:cNvPr id="5" name="Picture 4"/>
          <p:cNvPicPr>
            <a:picLocks noChangeAspect="1"/>
          </p:cNvPicPr>
          <p:nvPr/>
        </p:nvPicPr>
        <p:blipFill>
          <a:blip r:embed="rId3"/>
          <a:stretch>
            <a:fillRect/>
          </a:stretch>
        </p:blipFill>
        <p:spPr>
          <a:xfrm>
            <a:off x="4699636" y="3874452"/>
            <a:ext cx="6981825" cy="2924175"/>
          </a:xfrm>
          <a:prstGeom prst="rect">
            <a:avLst/>
          </a:prstGeom>
        </p:spPr>
      </p:pic>
    </p:spTree>
    <p:extLst>
      <p:ext uri="{BB962C8B-B14F-4D97-AF65-F5344CB8AC3E}">
        <p14:creationId xmlns:p14="http://schemas.microsoft.com/office/powerpoint/2010/main" val="817064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838201" y="1690688"/>
            <a:ext cx="6019800" cy="4351338"/>
          </a:xfrm>
          <a:prstGeom prst="rect">
            <a:avLst/>
          </a:prstGeom>
        </p:spPr>
      </p:pic>
      <p:pic>
        <p:nvPicPr>
          <p:cNvPr id="5" name="Picture 4"/>
          <p:cNvPicPr>
            <a:picLocks noChangeAspect="1"/>
          </p:cNvPicPr>
          <p:nvPr/>
        </p:nvPicPr>
        <p:blipFill>
          <a:blip r:embed="rId3"/>
          <a:stretch>
            <a:fillRect/>
          </a:stretch>
        </p:blipFill>
        <p:spPr>
          <a:xfrm>
            <a:off x="6510338" y="3079751"/>
            <a:ext cx="5191125" cy="2962275"/>
          </a:xfrm>
          <a:prstGeom prst="rect">
            <a:avLst/>
          </a:prstGeom>
        </p:spPr>
      </p:pic>
      <p:sp>
        <p:nvSpPr>
          <p:cNvPr id="6" name="TextBox 5"/>
          <p:cNvSpPr txBox="1"/>
          <p:nvPr/>
        </p:nvSpPr>
        <p:spPr>
          <a:xfrm>
            <a:off x="6617970" y="2411730"/>
            <a:ext cx="1965960" cy="369332"/>
          </a:xfrm>
          <a:prstGeom prst="rect">
            <a:avLst/>
          </a:prstGeom>
          <a:noFill/>
        </p:spPr>
        <p:txBody>
          <a:bodyPr wrap="square" rtlCol="0">
            <a:spAutoFit/>
          </a:bodyPr>
          <a:lstStyle/>
          <a:p>
            <a:r>
              <a:rPr lang="en-US" dirty="0" err="1" smtClean="0"/>
              <a:t>Kết</a:t>
            </a:r>
            <a:r>
              <a:rPr lang="en-US" dirty="0" smtClean="0"/>
              <a:t> </a:t>
            </a:r>
            <a:r>
              <a:rPr lang="en-US" dirty="0" err="1" smtClean="0"/>
              <a:t>quả</a:t>
            </a:r>
            <a:r>
              <a:rPr lang="en-US" dirty="0"/>
              <a:t>:</a:t>
            </a:r>
          </a:p>
        </p:txBody>
      </p:sp>
    </p:spTree>
    <p:extLst>
      <p:ext uri="{BB962C8B-B14F-4D97-AF65-F5344CB8AC3E}">
        <p14:creationId xmlns:p14="http://schemas.microsoft.com/office/powerpoint/2010/main" val="358216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GIỚI THIỆU VỀ JAVA</a:t>
            </a:r>
            <a:endParaRPr lang="en-US" dirty="0"/>
          </a:p>
        </p:txBody>
      </p:sp>
      <p:sp>
        <p:nvSpPr>
          <p:cNvPr id="3" name="Content Placeholder 2"/>
          <p:cNvSpPr>
            <a:spLocks noGrp="1"/>
          </p:cNvSpPr>
          <p:nvPr>
            <p:ph idx="1"/>
          </p:nvPr>
        </p:nvSpPr>
        <p:spPr>
          <a:xfrm>
            <a:off x="838200" y="1345564"/>
            <a:ext cx="10515600" cy="5318125"/>
          </a:xfrm>
        </p:spPr>
        <p:txBody>
          <a:bodyPr>
            <a:normAutofit fontScale="85000" lnSpcReduction="20000"/>
          </a:bodyPr>
          <a:lstStyle/>
          <a:p>
            <a:r>
              <a:rPr lang="vi-VN" dirty="0"/>
              <a:t>Ngôn </a:t>
            </a:r>
            <a:r>
              <a:rPr lang="vi-VN" dirty="0" smtClean="0"/>
              <a:t>ngữ</a:t>
            </a:r>
            <a:r>
              <a:rPr lang="en-US" dirty="0" smtClean="0"/>
              <a:t> </a:t>
            </a:r>
            <a:r>
              <a:rPr lang="en-US" dirty="0" err="1" smtClean="0"/>
              <a:t>lập</a:t>
            </a:r>
            <a:r>
              <a:rPr lang="en-US" dirty="0" smtClean="0"/>
              <a:t> </a:t>
            </a:r>
            <a:r>
              <a:rPr lang="en-US" dirty="0" err="1" smtClean="0"/>
              <a:t>trình</a:t>
            </a:r>
            <a:r>
              <a:rPr lang="en-US" dirty="0" smtClean="0"/>
              <a:t> java </a:t>
            </a:r>
            <a:r>
              <a:rPr lang="vi-VN" dirty="0" smtClean="0"/>
              <a:t>ban </a:t>
            </a:r>
            <a:r>
              <a:rPr lang="vi-VN" dirty="0"/>
              <a:t>đầu được phát triển bởi Sun Microsystems do James Gosling khởi xướng và phát hành vào năm 1995 (Java 1.0 [J2SE]). Tính đến thời điểm này (tháng 2/2015) phiên bản mới nhất của Java Standard Edition (JSE) là 8. Với ưu thế về đa nền tảng (multi platform) Java càng lúc càng được ứng dụng rộng rãi trên nhiều thiết bị từ máy tính đến mobile và nhiều thiết bị phần cứng khác...</a:t>
            </a:r>
          </a:p>
          <a:p>
            <a:r>
              <a:rPr lang="vi-VN" dirty="0"/>
              <a:t> Java là ngôn ngữ lập trình hướng đối tượng nên nó cũng có 4 đặc điểm chung của các ngôn ngữ hướng đối tượng</a:t>
            </a:r>
          </a:p>
          <a:p>
            <a:pPr lvl="1"/>
            <a:r>
              <a:rPr lang="en-US" b="1" dirty="0" smtClean="0"/>
              <a:t>T</a:t>
            </a:r>
            <a:r>
              <a:rPr lang="vi-VN" b="1" dirty="0" smtClean="0"/>
              <a:t>ính </a:t>
            </a:r>
            <a:r>
              <a:rPr lang="vi-VN" b="1" dirty="0"/>
              <a:t>trừu tượng (Abstraction)</a:t>
            </a:r>
            <a:r>
              <a:rPr lang="vi-VN" dirty="0"/>
              <a:t>: là tiến trình xác định và nhóm các thuộc tính, các hành động liên quan đến một thực thể đặc thù, xét trong mối tương quan với ứng dụng đang phát triển.</a:t>
            </a:r>
          </a:p>
          <a:p>
            <a:pPr lvl="1"/>
            <a:r>
              <a:rPr lang="vi-VN" b="1" dirty="0"/>
              <a:t>Tính đa hình (Polymorphism)</a:t>
            </a:r>
            <a:r>
              <a:rPr lang="vi-VN" dirty="0"/>
              <a:t>: cho phép một phương thức có các tác động khác nhau trên nhiều loại đối tượng khác nhau. Với tính đa hình, nếu cùng một phương thức ứng dụng cho các đối tượng thuộc các lớp khác nhau thì nó đưa đến những kết quả khác nhau. Bản chất của sự việc chính là phương thức này bao gồm cùng một số lượng các tham số.</a:t>
            </a:r>
          </a:p>
          <a:p>
            <a:pPr lvl="1"/>
            <a:r>
              <a:rPr lang="vi-VN" b="1" dirty="0"/>
              <a:t>Tính kế thừa (Inheritance)</a:t>
            </a:r>
            <a:r>
              <a:rPr lang="vi-VN" dirty="0"/>
              <a:t>: Điều này cho phép các đối tượng chia sẻ hay mở rộng các đặc tính sẵn có mà không phải tiến hành định nghĩa lại.</a:t>
            </a:r>
          </a:p>
          <a:p>
            <a:pPr lvl="1"/>
            <a:r>
              <a:rPr lang="vi-VN" b="1" dirty="0"/>
              <a:t>Tính đóng gói (Encapsulation)</a:t>
            </a:r>
            <a:r>
              <a:rPr lang="vi-VN" dirty="0"/>
              <a:t>:  là tiến trình che giấu việc thực thi những chi tiết của một đối tượng đối với người sử dụng đối tượng ấy.</a:t>
            </a:r>
          </a:p>
          <a:p>
            <a:pPr lvl="1"/>
            <a:endParaRPr lang="en-US" dirty="0"/>
          </a:p>
        </p:txBody>
      </p:sp>
    </p:spTree>
    <p:extLst>
      <p:ext uri="{BB962C8B-B14F-4D97-AF65-F5344CB8AC3E}">
        <p14:creationId xmlns:p14="http://schemas.microsoft.com/office/powerpoint/2010/main" val="3321358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GÓI TRONG JAVA</a:t>
            </a:r>
            <a:endParaRPr lang="en-US" dirty="0"/>
          </a:p>
        </p:txBody>
      </p:sp>
      <p:sp>
        <p:nvSpPr>
          <p:cNvPr id="3" name="Content Placeholder 2"/>
          <p:cNvSpPr>
            <a:spLocks noGrp="1"/>
          </p:cNvSpPr>
          <p:nvPr>
            <p:ph idx="1"/>
          </p:nvPr>
        </p:nvSpPr>
        <p:spPr>
          <a:xfrm>
            <a:off x="838200" y="1303020"/>
            <a:ext cx="10515600" cy="5314949"/>
          </a:xfrm>
        </p:spPr>
        <p:txBody>
          <a:bodyPr>
            <a:normAutofit lnSpcReduction="10000"/>
          </a:bodyPr>
          <a:lstStyle/>
          <a:p>
            <a:r>
              <a:rPr lang="en-US" dirty="0" err="1" smtClean="0"/>
              <a:t>Gói</a:t>
            </a:r>
            <a:r>
              <a:rPr lang="en-US" dirty="0" smtClean="0"/>
              <a:t> </a:t>
            </a:r>
            <a:r>
              <a:rPr lang="en-US" dirty="0" err="1" smtClean="0"/>
              <a:t>trong</a:t>
            </a:r>
            <a:r>
              <a:rPr lang="en-US" dirty="0" smtClean="0"/>
              <a:t> Java </a:t>
            </a:r>
            <a:r>
              <a:rPr lang="en-US" dirty="0" err="1" smtClean="0"/>
              <a:t>là</a:t>
            </a:r>
            <a:r>
              <a:rPr lang="en-US" dirty="0" smtClean="0"/>
              <a:t> </a:t>
            </a:r>
            <a:r>
              <a:rPr lang="en-US" dirty="0" err="1" smtClean="0"/>
              <a:t>một</a:t>
            </a:r>
            <a:r>
              <a:rPr lang="en-US" dirty="0" smtClean="0"/>
              <a:t> </a:t>
            </a:r>
            <a:r>
              <a:rPr lang="en-US" dirty="0" err="1" smtClean="0"/>
              <a:t>nhóm</a:t>
            </a:r>
            <a:r>
              <a:rPr lang="en-US" dirty="0" smtClean="0"/>
              <a:t> </a:t>
            </a:r>
            <a:r>
              <a:rPr lang="en-US" dirty="0" err="1" smtClean="0"/>
              <a:t>các</a:t>
            </a:r>
            <a:r>
              <a:rPr lang="en-US" dirty="0" smtClean="0"/>
              <a:t> interface, </a:t>
            </a:r>
            <a:r>
              <a:rPr lang="en-US" dirty="0" err="1" smtClean="0"/>
              <a:t>một</a:t>
            </a:r>
            <a:r>
              <a:rPr lang="en-US" dirty="0" smtClean="0"/>
              <a:t> </a:t>
            </a:r>
            <a:r>
              <a:rPr lang="en-US" dirty="0" err="1" smtClean="0"/>
              <a:t>nhóm</a:t>
            </a:r>
            <a:r>
              <a:rPr lang="en-US" dirty="0" smtClean="0"/>
              <a:t> </a:t>
            </a:r>
            <a:r>
              <a:rPr lang="en-US" dirty="0" err="1" smtClean="0"/>
              <a:t>các</a:t>
            </a:r>
            <a:r>
              <a:rPr lang="en-US" dirty="0" smtClean="0"/>
              <a:t> class </a:t>
            </a:r>
            <a:r>
              <a:rPr lang="en-US" dirty="0" err="1" smtClean="0"/>
              <a:t>có</a:t>
            </a:r>
            <a:r>
              <a:rPr lang="en-US" dirty="0" smtClean="0"/>
              <a:t> </a:t>
            </a:r>
            <a:r>
              <a:rPr lang="en-US" dirty="0" err="1" smtClean="0"/>
              <a:t>liên</a:t>
            </a:r>
            <a:r>
              <a:rPr lang="en-US" dirty="0" smtClean="0"/>
              <a:t> </a:t>
            </a:r>
            <a:r>
              <a:rPr lang="en-US" dirty="0" err="1" smtClean="0"/>
              <a:t>quan</a:t>
            </a:r>
            <a:r>
              <a:rPr lang="en-US" dirty="0"/>
              <a:t> </a:t>
            </a:r>
            <a:r>
              <a:rPr lang="en-US" dirty="0" err="1" smtClean="0"/>
              <a:t>đến</a:t>
            </a:r>
            <a:r>
              <a:rPr lang="en-US" dirty="0" smtClean="0"/>
              <a:t> </a:t>
            </a:r>
            <a:r>
              <a:rPr lang="en-US" dirty="0" err="1" smtClean="0"/>
              <a:t>nhau</a:t>
            </a:r>
            <a:r>
              <a:rPr lang="en-US" dirty="0" smtClean="0"/>
              <a:t> </a:t>
            </a:r>
            <a:r>
              <a:rPr lang="en-US" dirty="0" err="1" smtClean="0"/>
              <a:t>được</a:t>
            </a:r>
            <a:r>
              <a:rPr lang="en-US" dirty="0" smtClean="0"/>
              <a:t> </a:t>
            </a:r>
            <a:r>
              <a:rPr lang="en-US" dirty="0" err="1" smtClean="0"/>
              <a:t>tổ</a:t>
            </a:r>
            <a:r>
              <a:rPr lang="en-US" dirty="0" smtClean="0"/>
              <a:t> </a:t>
            </a:r>
            <a:r>
              <a:rPr lang="en-US" dirty="0" err="1" smtClean="0"/>
              <a:t>chức</a:t>
            </a:r>
            <a:r>
              <a:rPr lang="en-US" dirty="0" smtClean="0"/>
              <a:t> </a:t>
            </a:r>
            <a:r>
              <a:rPr lang="en-US" dirty="0" err="1" smtClean="0"/>
              <a:t>thành</a:t>
            </a:r>
            <a:r>
              <a:rPr lang="en-US" dirty="0" smtClean="0"/>
              <a:t> </a:t>
            </a:r>
            <a:r>
              <a:rPr lang="en-US" dirty="0" err="1" smtClean="0"/>
              <a:t>một</a:t>
            </a:r>
            <a:r>
              <a:rPr lang="en-US" dirty="0" smtClean="0"/>
              <a:t> </a:t>
            </a:r>
            <a:r>
              <a:rPr lang="en-US" dirty="0" err="1" smtClean="0"/>
              <a:t>đơn</a:t>
            </a:r>
            <a:r>
              <a:rPr lang="en-US" dirty="0" smtClean="0"/>
              <a:t> </a:t>
            </a:r>
            <a:r>
              <a:rPr lang="en-US" dirty="0" err="1" smtClean="0"/>
              <a:t>vị</a:t>
            </a:r>
            <a:r>
              <a:rPr lang="en-US" dirty="0" smtClean="0"/>
              <a:t>. </a:t>
            </a:r>
            <a:r>
              <a:rPr lang="en-US" dirty="0" err="1" smtClean="0"/>
              <a:t>Gói</a:t>
            </a:r>
            <a:r>
              <a:rPr lang="en-US" dirty="0" smtClean="0"/>
              <a:t> </a:t>
            </a:r>
            <a:r>
              <a:rPr lang="en-US" dirty="0" err="1" smtClean="0"/>
              <a:t>trong</a:t>
            </a:r>
            <a:r>
              <a:rPr lang="en-US" dirty="0" smtClean="0"/>
              <a:t> Java </a:t>
            </a:r>
            <a:r>
              <a:rPr lang="en-US" dirty="0" err="1" smtClean="0"/>
              <a:t>có</a:t>
            </a:r>
            <a:r>
              <a:rPr lang="en-US" dirty="0" smtClean="0"/>
              <a:t> </a:t>
            </a:r>
            <a:r>
              <a:rPr lang="en-US" dirty="0" err="1" smtClean="0"/>
              <a:t>thể</a:t>
            </a:r>
            <a:r>
              <a:rPr lang="en-US" dirty="0" smtClean="0"/>
              <a:t> </a:t>
            </a:r>
            <a:r>
              <a:rPr lang="en-US" dirty="0" err="1" smtClean="0"/>
              <a:t>chứa</a:t>
            </a:r>
            <a:r>
              <a:rPr lang="en-US" dirty="0" smtClean="0"/>
              <a:t> </a:t>
            </a:r>
            <a:r>
              <a:rPr lang="en-US" dirty="0" err="1" smtClean="0"/>
              <a:t>nhiều</a:t>
            </a:r>
            <a:r>
              <a:rPr lang="en-US" dirty="0" smtClean="0"/>
              <a:t> </a:t>
            </a:r>
            <a:r>
              <a:rPr lang="en-US" dirty="0" err="1" smtClean="0"/>
              <a:t>gói</a:t>
            </a:r>
            <a:r>
              <a:rPr lang="en-US" dirty="0" smtClean="0"/>
              <a:t> con.</a:t>
            </a:r>
          </a:p>
          <a:p>
            <a:r>
              <a:rPr lang="en-US" dirty="0" err="1" smtClean="0"/>
              <a:t>Nếu</a:t>
            </a:r>
            <a:r>
              <a:rPr lang="en-US" dirty="0" smtClean="0"/>
              <a:t> 1 </a:t>
            </a:r>
            <a:r>
              <a:rPr lang="en-US" dirty="0" err="1" smtClean="0"/>
              <a:t>ứng</a:t>
            </a:r>
            <a:r>
              <a:rPr lang="en-US" dirty="0" smtClean="0"/>
              <a:t> </a:t>
            </a:r>
            <a:r>
              <a:rPr lang="en-US" dirty="0" err="1" smtClean="0"/>
              <a:t>dụng</a:t>
            </a:r>
            <a:r>
              <a:rPr lang="en-US" dirty="0" smtClean="0"/>
              <a:t> </a:t>
            </a:r>
            <a:r>
              <a:rPr lang="en-US" dirty="0" err="1" smtClean="0"/>
              <a:t>trong</a:t>
            </a:r>
            <a:r>
              <a:rPr lang="en-US" dirty="0" smtClean="0"/>
              <a:t> java </a:t>
            </a:r>
            <a:r>
              <a:rPr lang="en-US" dirty="0" err="1" smtClean="0"/>
              <a:t>được</a:t>
            </a:r>
            <a:r>
              <a:rPr lang="en-US" dirty="0" smtClean="0"/>
              <a:t> </a:t>
            </a:r>
            <a:r>
              <a:rPr lang="en-US" dirty="0" err="1" smtClean="0"/>
              <a:t>tạo</a:t>
            </a:r>
            <a:r>
              <a:rPr lang="en-US" dirty="0" smtClean="0"/>
              <a:t> </a:t>
            </a:r>
            <a:r>
              <a:rPr lang="en-US" dirty="0" err="1" smtClean="0"/>
              <a:t>ra</a:t>
            </a:r>
            <a:r>
              <a:rPr lang="en-US" dirty="0" smtClean="0"/>
              <a:t> </a:t>
            </a:r>
            <a:r>
              <a:rPr lang="en-US" dirty="0" err="1" smtClean="0"/>
              <a:t>mà</a:t>
            </a:r>
            <a:r>
              <a:rPr lang="en-US" dirty="0" smtClean="0"/>
              <a:t> </a:t>
            </a:r>
            <a:r>
              <a:rPr lang="en-US" dirty="0" err="1" smtClean="0"/>
              <a:t>không</a:t>
            </a:r>
            <a:r>
              <a:rPr lang="en-US" dirty="0" smtClean="0"/>
              <a:t> </a:t>
            </a:r>
            <a:r>
              <a:rPr lang="en-US" dirty="0" err="1" smtClean="0"/>
              <a:t>nằm</a:t>
            </a:r>
            <a:r>
              <a:rPr lang="en-US" dirty="0" smtClean="0"/>
              <a:t> </a:t>
            </a:r>
            <a:r>
              <a:rPr lang="en-US" dirty="0" err="1" smtClean="0"/>
              <a:t>trong</a:t>
            </a:r>
            <a:r>
              <a:rPr lang="en-US" dirty="0" smtClean="0"/>
              <a:t> </a:t>
            </a:r>
            <a:r>
              <a:rPr lang="en-US" dirty="0" err="1" smtClean="0"/>
              <a:t>bất</a:t>
            </a:r>
            <a:r>
              <a:rPr lang="en-US" dirty="0" smtClean="0"/>
              <a:t> </a:t>
            </a:r>
            <a:r>
              <a:rPr lang="en-US" dirty="0" err="1" smtClean="0"/>
              <a:t>cứ</a:t>
            </a:r>
            <a:r>
              <a:rPr lang="en-US" dirty="0" smtClean="0"/>
              <a:t> </a:t>
            </a:r>
            <a:r>
              <a:rPr lang="en-US" dirty="0" err="1" smtClean="0"/>
              <a:t>gói</a:t>
            </a:r>
            <a:r>
              <a:rPr lang="en-US" dirty="0" smtClean="0"/>
              <a:t> </a:t>
            </a:r>
            <a:r>
              <a:rPr lang="en-US" dirty="0" err="1" smtClean="0"/>
              <a:t>nào</a:t>
            </a:r>
            <a:r>
              <a:rPr lang="en-US" dirty="0" smtClean="0"/>
              <a:t> </a:t>
            </a:r>
            <a:r>
              <a:rPr lang="en-US" dirty="0" err="1" smtClean="0"/>
              <a:t>thì</a:t>
            </a:r>
            <a:r>
              <a:rPr lang="en-US" dirty="0" smtClean="0"/>
              <a:t> </a:t>
            </a:r>
            <a:r>
              <a:rPr lang="en-US" dirty="0" err="1" smtClean="0"/>
              <a:t>nó</a:t>
            </a:r>
            <a:r>
              <a:rPr lang="en-US" dirty="0" smtClean="0"/>
              <a:t> </a:t>
            </a:r>
            <a:r>
              <a:rPr lang="en-US" dirty="0" err="1" smtClean="0"/>
              <a:t>chỉ</a:t>
            </a:r>
            <a:r>
              <a:rPr lang="en-US" dirty="0" smtClean="0"/>
              <a:t> </a:t>
            </a:r>
            <a:r>
              <a:rPr lang="en-US" dirty="0" err="1" smtClean="0"/>
              <a:t>là</a:t>
            </a:r>
            <a:r>
              <a:rPr lang="en-US" dirty="0" smtClean="0"/>
              <a:t> </a:t>
            </a:r>
            <a:r>
              <a:rPr lang="en-US" dirty="0" err="1" smtClean="0"/>
              <a:t>ứng</a:t>
            </a:r>
            <a:r>
              <a:rPr lang="en-US" dirty="0" smtClean="0"/>
              <a:t> </a:t>
            </a:r>
            <a:r>
              <a:rPr lang="en-US" dirty="0" err="1" smtClean="0"/>
              <a:t>dụng</a:t>
            </a:r>
            <a:r>
              <a:rPr lang="en-US" dirty="0" smtClean="0"/>
              <a:t> </a:t>
            </a:r>
            <a:r>
              <a:rPr lang="en-US" dirty="0" err="1" smtClean="0"/>
              <a:t>tạm</a:t>
            </a:r>
            <a:r>
              <a:rPr lang="en-US" dirty="0" smtClean="0"/>
              <a:t> </a:t>
            </a:r>
            <a:r>
              <a:rPr lang="en-US" dirty="0" err="1" smtClean="0"/>
              <a:t>thời</a:t>
            </a:r>
            <a:r>
              <a:rPr lang="en-US" dirty="0" smtClean="0"/>
              <a:t>.</a:t>
            </a:r>
          </a:p>
          <a:p>
            <a:r>
              <a:rPr lang="en-US" dirty="0"/>
              <a:t> </a:t>
            </a:r>
            <a:r>
              <a:rPr lang="en-US" dirty="0" err="1" smtClean="0"/>
              <a:t>Gói</a:t>
            </a:r>
            <a:r>
              <a:rPr lang="en-US" dirty="0" smtClean="0"/>
              <a:t> </a:t>
            </a:r>
            <a:r>
              <a:rPr lang="en-US" dirty="0" err="1" smtClean="0"/>
              <a:t>trong</a:t>
            </a:r>
            <a:r>
              <a:rPr lang="en-US" dirty="0" smtClean="0"/>
              <a:t> java </a:t>
            </a:r>
            <a:r>
              <a:rPr lang="en-US" dirty="0" err="1" smtClean="0"/>
              <a:t>được</a:t>
            </a:r>
            <a:r>
              <a:rPr lang="en-US" dirty="0" smtClean="0"/>
              <a:t> </a:t>
            </a:r>
            <a:r>
              <a:rPr lang="en-US" dirty="0" err="1" smtClean="0"/>
              <a:t>phân</a:t>
            </a:r>
            <a:r>
              <a:rPr lang="en-US" dirty="0" smtClean="0"/>
              <a:t> </a:t>
            </a:r>
            <a:r>
              <a:rPr lang="en-US" dirty="0" err="1" smtClean="0"/>
              <a:t>thành</a:t>
            </a:r>
            <a:r>
              <a:rPr lang="en-US" dirty="0" smtClean="0"/>
              <a:t> 2 </a:t>
            </a:r>
            <a:r>
              <a:rPr lang="en-US" dirty="0" err="1" smtClean="0"/>
              <a:t>loại</a:t>
            </a:r>
            <a:r>
              <a:rPr lang="en-US" dirty="0" smtClean="0"/>
              <a:t>:</a:t>
            </a:r>
          </a:p>
          <a:p>
            <a:pPr lvl="1"/>
            <a:r>
              <a:rPr lang="en-US" dirty="0" err="1" smtClean="0"/>
              <a:t>Gói</a:t>
            </a:r>
            <a:r>
              <a:rPr lang="en-US" dirty="0" smtClean="0"/>
              <a:t> do </a:t>
            </a:r>
            <a:r>
              <a:rPr lang="en-US" dirty="0" err="1" smtClean="0"/>
              <a:t>người</a:t>
            </a:r>
            <a:r>
              <a:rPr lang="en-US" dirty="0" smtClean="0"/>
              <a:t> </a:t>
            </a:r>
            <a:r>
              <a:rPr lang="en-US" dirty="0" err="1" smtClean="0"/>
              <a:t>dùng</a:t>
            </a:r>
            <a:r>
              <a:rPr lang="en-US" dirty="0" smtClean="0"/>
              <a:t> </a:t>
            </a:r>
            <a:r>
              <a:rPr lang="en-US" dirty="0" err="1" smtClean="0"/>
              <a:t>định</a:t>
            </a:r>
            <a:r>
              <a:rPr lang="en-US" dirty="0" smtClean="0"/>
              <a:t> </a:t>
            </a:r>
            <a:r>
              <a:rPr lang="en-US" dirty="0" err="1" smtClean="0"/>
              <a:t>nghĩa</a:t>
            </a:r>
            <a:r>
              <a:rPr lang="en-US" dirty="0" smtClean="0"/>
              <a:t>.</a:t>
            </a:r>
          </a:p>
          <a:p>
            <a:pPr lvl="1"/>
            <a:r>
              <a:rPr lang="en-US" dirty="0" err="1" smtClean="0"/>
              <a:t>Gói</a:t>
            </a:r>
            <a:r>
              <a:rPr lang="en-US" dirty="0" smtClean="0"/>
              <a:t> </a:t>
            </a:r>
            <a:r>
              <a:rPr lang="en-US" dirty="0" err="1" smtClean="0"/>
              <a:t>tồn</a:t>
            </a:r>
            <a:r>
              <a:rPr lang="en-US" dirty="0" smtClean="0"/>
              <a:t> </a:t>
            </a:r>
            <a:r>
              <a:rPr lang="en-US" dirty="0" err="1" smtClean="0"/>
              <a:t>tại</a:t>
            </a:r>
            <a:r>
              <a:rPr lang="en-US" dirty="0" smtClean="0"/>
              <a:t> </a:t>
            </a:r>
            <a:r>
              <a:rPr lang="en-US" dirty="0" err="1" smtClean="0"/>
              <a:t>sẵn</a:t>
            </a:r>
            <a:r>
              <a:rPr lang="en-US" dirty="0" smtClean="0"/>
              <a:t> </a:t>
            </a:r>
            <a:r>
              <a:rPr lang="en-US" dirty="0" err="1" smtClean="0"/>
              <a:t>có</a:t>
            </a:r>
            <a:r>
              <a:rPr lang="en-US" dirty="0" smtClean="0"/>
              <a:t> </a:t>
            </a:r>
            <a:r>
              <a:rPr lang="en-US" dirty="0" err="1" smtClean="0"/>
              <a:t>trong</a:t>
            </a:r>
            <a:r>
              <a:rPr lang="en-US" dirty="0" smtClean="0"/>
              <a:t> Java API.</a:t>
            </a:r>
          </a:p>
          <a:p>
            <a:r>
              <a:rPr lang="en-US" dirty="0" err="1" smtClean="0"/>
              <a:t>Tạo</a:t>
            </a:r>
            <a:r>
              <a:rPr lang="en-US" dirty="0" smtClean="0"/>
              <a:t> </a:t>
            </a:r>
            <a:r>
              <a:rPr lang="en-US" dirty="0" err="1" smtClean="0"/>
              <a:t>và</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gói</a:t>
            </a:r>
            <a:r>
              <a:rPr lang="en-US" dirty="0" smtClean="0"/>
              <a:t>:</a:t>
            </a:r>
          </a:p>
          <a:p>
            <a:pPr marL="457200" lvl="1" indent="0">
              <a:buNone/>
            </a:pPr>
            <a:r>
              <a:rPr lang="en-US" b="1" u="sng" dirty="0" err="1" smtClean="0"/>
              <a:t>Cú</a:t>
            </a:r>
            <a:r>
              <a:rPr lang="en-US" b="1" u="sng" dirty="0" smtClean="0"/>
              <a:t> </a:t>
            </a:r>
            <a:r>
              <a:rPr lang="en-US" b="1" u="sng" dirty="0" err="1" smtClean="0"/>
              <a:t>pháp</a:t>
            </a:r>
            <a:r>
              <a:rPr lang="en-US" b="1" u="sng" dirty="0" smtClean="0"/>
              <a:t> </a:t>
            </a:r>
            <a:r>
              <a:rPr lang="en-US" b="1" u="sng" dirty="0" err="1" smtClean="0"/>
              <a:t>tạo</a:t>
            </a:r>
            <a:r>
              <a:rPr lang="en-US" b="1" u="sng" dirty="0" smtClean="0"/>
              <a:t> </a:t>
            </a:r>
            <a:r>
              <a:rPr lang="en-US" b="1" u="sng" dirty="0" err="1" smtClean="0"/>
              <a:t>gói</a:t>
            </a:r>
            <a:r>
              <a:rPr lang="en-US" b="1" dirty="0" smtClean="0"/>
              <a:t>:  </a:t>
            </a:r>
            <a:r>
              <a:rPr lang="en-US" i="1" dirty="0" smtClean="0"/>
              <a:t>package &lt;</a:t>
            </a:r>
            <a:r>
              <a:rPr lang="en-US" i="1" dirty="0" err="1" smtClean="0"/>
              <a:t>tên_gói</a:t>
            </a:r>
            <a:r>
              <a:rPr lang="en-US" i="1" dirty="0" smtClean="0"/>
              <a:t>&gt;;</a:t>
            </a:r>
          </a:p>
          <a:p>
            <a:pPr marL="457200" lvl="1" indent="0">
              <a:buNone/>
            </a:pPr>
            <a:r>
              <a:rPr lang="en-US" u="sng" dirty="0" err="1" smtClean="0"/>
              <a:t>Vd</a:t>
            </a:r>
            <a:r>
              <a:rPr lang="en-US" dirty="0" smtClean="0"/>
              <a:t>: package factory;</a:t>
            </a:r>
          </a:p>
          <a:p>
            <a:pPr marL="457200" lvl="1" indent="0">
              <a:buNone/>
            </a:pPr>
            <a:r>
              <a:rPr lang="en-US" b="1" u="sng" dirty="0" err="1" smtClean="0"/>
              <a:t>Cú</a:t>
            </a:r>
            <a:r>
              <a:rPr lang="en-US" b="1" u="sng" dirty="0" smtClean="0"/>
              <a:t> </a:t>
            </a:r>
            <a:r>
              <a:rPr lang="en-US" b="1" u="sng" dirty="0" err="1" smtClean="0"/>
              <a:t>pháp</a:t>
            </a:r>
            <a:r>
              <a:rPr lang="en-US" b="1" u="sng" dirty="0" smtClean="0"/>
              <a:t> </a:t>
            </a:r>
            <a:r>
              <a:rPr lang="en-US" b="1" u="sng" dirty="0" err="1" smtClean="0"/>
              <a:t>sử</a:t>
            </a:r>
            <a:r>
              <a:rPr lang="en-US" b="1" u="sng" dirty="0" smtClean="0"/>
              <a:t> </a:t>
            </a:r>
            <a:r>
              <a:rPr lang="en-US" b="1" u="sng" dirty="0" err="1" smtClean="0"/>
              <a:t>dụng</a:t>
            </a:r>
            <a:r>
              <a:rPr lang="en-US" b="1" u="sng" dirty="0" smtClean="0"/>
              <a:t> </a:t>
            </a:r>
            <a:r>
              <a:rPr lang="en-US" b="1" u="sng" dirty="0" err="1" smtClean="0"/>
              <a:t>gói</a:t>
            </a:r>
            <a:r>
              <a:rPr lang="en-US" dirty="0" smtClean="0"/>
              <a:t>: </a:t>
            </a:r>
            <a:r>
              <a:rPr lang="en-US" i="1" dirty="0" smtClean="0"/>
              <a:t>import &lt;</a:t>
            </a:r>
            <a:r>
              <a:rPr lang="en-US" i="1" dirty="0" err="1" smtClean="0"/>
              <a:t>ten_goi</a:t>
            </a:r>
            <a:r>
              <a:rPr lang="en-US" i="1" dirty="0" smtClean="0"/>
              <a:t>&gt;.&lt;*&gt; </a:t>
            </a:r>
            <a:r>
              <a:rPr lang="en-US" dirty="0" smtClean="0"/>
              <a:t>//import </a:t>
            </a:r>
            <a:r>
              <a:rPr lang="en-US" dirty="0" err="1" smtClean="0"/>
              <a:t>tất</a:t>
            </a:r>
            <a:r>
              <a:rPr lang="en-US" dirty="0" smtClean="0"/>
              <a:t> </a:t>
            </a:r>
            <a:r>
              <a:rPr lang="en-US" dirty="0" err="1" smtClean="0"/>
              <a:t>cả</a:t>
            </a:r>
            <a:r>
              <a:rPr lang="en-US" dirty="0" smtClean="0"/>
              <a:t> </a:t>
            </a:r>
            <a:r>
              <a:rPr lang="en-US" dirty="0" err="1" smtClean="0"/>
              <a:t>các</a:t>
            </a:r>
            <a:r>
              <a:rPr lang="en-US" dirty="0" smtClean="0"/>
              <a:t> class </a:t>
            </a:r>
            <a:r>
              <a:rPr lang="en-US" dirty="0" err="1" smtClean="0"/>
              <a:t>trong</a:t>
            </a:r>
            <a:r>
              <a:rPr lang="en-US" dirty="0" smtClean="0"/>
              <a:t> </a:t>
            </a:r>
            <a:r>
              <a:rPr lang="en-US" dirty="0" err="1" smtClean="0"/>
              <a:t>gói</a:t>
            </a:r>
            <a:endParaRPr lang="en-US" dirty="0" smtClean="0"/>
          </a:p>
          <a:p>
            <a:pPr marL="457200" lvl="1" indent="0">
              <a:buNone/>
            </a:pPr>
            <a:r>
              <a:rPr lang="en-US" u="sng" dirty="0" err="1" smtClean="0"/>
              <a:t>Vd</a:t>
            </a:r>
            <a:r>
              <a:rPr lang="en-US" dirty="0" smtClean="0"/>
              <a:t>: import factory.*;</a:t>
            </a:r>
          </a:p>
        </p:txBody>
      </p:sp>
    </p:spTree>
    <p:extLst>
      <p:ext uri="{BB962C8B-B14F-4D97-AF65-F5344CB8AC3E}">
        <p14:creationId xmlns:p14="http://schemas.microsoft.com/office/powerpoint/2010/main" val="34401794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a:t>
            </a:r>
            <a:r>
              <a:rPr lang="en-US" dirty="0" err="1" smtClean="0"/>
              <a:t>Gói</a:t>
            </a:r>
            <a:endParaRPr lang="en-US" dirty="0"/>
          </a:p>
        </p:txBody>
      </p:sp>
      <p:pic>
        <p:nvPicPr>
          <p:cNvPr id="4" name="Content Placeholder 3"/>
          <p:cNvPicPr>
            <a:picLocks noGrp="1" noChangeAspect="1"/>
          </p:cNvPicPr>
          <p:nvPr>
            <p:ph idx="1"/>
          </p:nvPr>
        </p:nvPicPr>
        <p:blipFill>
          <a:blip r:embed="rId2"/>
          <a:stretch>
            <a:fillRect/>
          </a:stretch>
        </p:blipFill>
        <p:spPr>
          <a:xfrm>
            <a:off x="2057400" y="1585594"/>
            <a:ext cx="5646420" cy="4460875"/>
          </a:xfrm>
          <a:prstGeom prst="rect">
            <a:avLst/>
          </a:prstGeom>
        </p:spPr>
      </p:pic>
    </p:spTree>
    <p:extLst>
      <p:ext uri="{BB962C8B-B14F-4D97-AF65-F5344CB8AC3E}">
        <p14:creationId xmlns:p14="http://schemas.microsoft.com/office/powerpoint/2010/main" val="17353648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75005"/>
          </a:xfrm>
        </p:spPr>
        <p:txBody>
          <a:bodyPr>
            <a:normAutofit fontScale="90000"/>
          </a:bodyPr>
          <a:lstStyle/>
          <a:p>
            <a:r>
              <a:rPr lang="en-US" dirty="0" smtClean="0"/>
              <a:t>CÁC </a:t>
            </a:r>
            <a:r>
              <a:rPr lang="en-US" dirty="0"/>
              <a:t>BỔ TỪ TRUY </a:t>
            </a:r>
            <a:r>
              <a:rPr lang="en-US" dirty="0" smtClean="0"/>
              <a:t>CẬP TRONG JAVA</a:t>
            </a:r>
            <a:endParaRPr lang="en-US" dirty="0"/>
          </a:p>
        </p:txBody>
      </p:sp>
      <p:sp>
        <p:nvSpPr>
          <p:cNvPr id="3" name="Content Placeholder 2"/>
          <p:cNvSpPr>
            <a:spLocks noGrp="1"/>
          </p:cNvSpPr>
          <p:nvPr>
            <p:ph idx="1"/>
          </p:nvPr>
        </p:nvSpPr>
        <p:spPr>
          <a:xfrm>
            <a:off x="838200" y="937260"/>
            <a:ext cx="10515600" cy="5239703"/>
          </a:xfrm>
        </p:spPr>
        <p:txBody>
          <a:bodyPr/>
          <a:lstStyle/>
          <a:p>
            <a:r>
              <a:rPr lang="en-US" dirty="0" err="1" smtClean="0"/>
              <a:t>Bổ</a:t>
            </a:r>
            <a:r>
              <a:rPr lang="en-US" dirty="0" smtClean="0"/>
              <a:t> </a:t>
            </a:r>
            <a:r>
              <a:rPr lang="en-US" dirty="0" err="1" smtClean="0"/>
              <a:t>từ</a:t>
            </a:r>
            <a:r>
              <a:rPr lang="en-US" dirty="0" smtClean="0"/>
              <a:t> </a:t>
            </a:r>
            <a:r>
              <a:rPr lang="en-US" dirty="0" err="1" smtClean="0"/>
              <a:t>truy</a:t>
            </a:r>
            <a:r>
              <a:rPr lang="en-US" dirty="0" smtClean="0"/>
              <a:t> </a:t>
            </a:r>
            <a:r>
              <a:rPr lang="en-US" dirty="0" err="1" smtClean="0"/>
              <a:t>cập</a:t>
            </a:r>
            <a:r>
              <a:rPr lang="en-US" dirty="0" smtClean="0"/>
              <a:t>:</a:t>
            </a:r>
          </a:p>
          <a:p>
            <a:pPr lvl="1"/>
            <a:r>
              <a:rPr lang="en-US" dirty="0" smtClean="0"/>
              <a:t> public: </a:t>
            </a:r>
            <a:r>
              <a:rPr lang="en-US" dirty="0" err="1" smtClean="0"/>
              <a:t>công</a:t>
            </a:r>
            <a:r>
              <a:rPr lang="en-US" dirty="0" smtClean="0"/>
              <a:t> </a:t>
            </a:r>
            <a:r>
              <a:rPr lang="en-US" dirty="0" err="1" smtClean="0"/>
              <a:t>khai</a:t>
            </a:r>
            <a:r>
              <a:rPr lang="en-US" dirty="0" smtClean="0"/>
              <a:t>, </a:t>
            </a:r>
            <a:r>
              <a:rPr lang="en-US" dirty="0" err="1" smtClean="0"/>
              <a:t>công</a:t>
            </a:r>
            <a:r>
              <a:rPr lang="en-US" dirty="0" smtClean="0"/>
              <a:t> </a:t>
            </a:r>
            <a:r>
              <a:rPr lang="en-US" dirty="0" err="1" smtClean="0"/>
              <a:t>cộng</a:t>
            </a:r>
            <a:r>
              <a:rPr lang="en-US" dirty="0" smtClean="0"/>
              <a:t>, </a:t>
            </a:r>
            <a:r>
              <a:rPr lang="en-US" dirty="0" err="1" smtClean="0"/>
              <a:t>dùng</a:t>
            </a:r>
            <a:r>
              <a:rPr lang="en-US" dirty="0" smtClean="0"/>
              <a:t> </a:t>
            </a:r>
            <a:r>
              <a:rPr lang="en-US" dirty="0" err="1" smtClean="0"/>
              <a:t>chung</a:t>
            </a:r>
            <a:endParaRPr lang="en-US" dirty="0" smtClean="0"/>
          </a:p>
          <a:p>
            <a:pPr lvl="1"/>
            <a:r>
              <a:rPr lang="en-US" dirty="0" smtClean="0"/>
              <a:t>private: </a:t>
            </a:r>
            <a:r>
              <a:rPr lang="en-US" dirty="0" err="1" smtClean="0"/>
              <a:t>riêng</a:t>
            </a:r>
            <a:r>
              <a:rPr lang="en-US" dirty="0" smtClean="0"/>
              <a:t> </a:t>
            </a:r>
            <a:r>
              <a:rPr lang="en-US" dirty="0" err="1" smtClean="0"/>
              <a:t>tư</a:t>
            </a:r>
            <a:endParaRPr lang="en-US" dirty="0" smtClean="0"/>
          </a:p>
          <a:p>
            <a:pPr lvl="1"/>
            <a:r>
              <a:rPr lang="en-US" dirty="0" smtClean="0"/>
              <a:t>protected: </a:t>
            </a:r>
            <a:r>
              <a:rPr lang="en-US" dirty="0" err="1" smtClean="0"/>
              <a:t>được</a:t>
            </a:r>
            <a:r>
              <a:rPr lang="en-US" dirty="0" smtClean="0"/>
              <a:t> </a:t>
            </a:r>
            <a:r>
              <a:rPr lang="en-US" dirty="0" err="1" smtClean="0"/>
              <a:t>bảo</a:t>
            </a:r>
            <a:r>
              <a:rPr lang="en-US" dirty="0" smtClean="0"/>
              <a:t> </a:t>
            </a:r>
            <a:r>
              <a:rPr lang="en-US" dirty="0" err="1" smtClean="0"/>
              <a:t>vệ</a:t>
            </a:r>
            <a:r>
              <a:rPr lang="en-US" dirty="0" smtClean="0"/>
              <a:t> (</a:t>
            </a:r>
            <a:r>
              <a:rPr lang="en-US" dirty="0" err="1" smtClean="0"/>
              <a:t>chỉ</a:t>
            </a:r>
            <a:r>
              <a:rPr lang="en-US" dirty="0" smtClean="0"/>
              <a:t> </a:t>
            </a:r>
            <a:r>
              <a:rPr lang="en-US" dirty="0" err="1" smtClean="0"/>
              <a:t>áp</a:t>
            </a:r>
            <a:r>
              <a:rPr lang="en-US" dirty="0" smtClean="0"/>
              <a:t> </a:t>
            </a:r>
            <a:r>
              <a:rPr lang="en-US" dirty="0" err="1" smtClean="0"/>
              <a:t>dụng</a:t>
            </a:r>
            <a:r>
              <a:rPr lang="en-US" dirty="0" smtClean="0"/>
              <a:t> </a:t>
            </a:r>
            <a:r>
              <a:rPr lang="en-US" dirty="0" err="1" smtClean="0"/>
              <a:t>cho</a:t>
            </a:r>
            <a:r>
              <a:rPr lang="en-US" dirty="0" smtClean="0"/>
              <a:t> </a:t>
            </a:r>
            <a:r>
              <a:rPr lang="en-US" dirty="0" err="1" smtClean="0"/>
              <a:t>các</a:t>
            </a:r>
            <a:r>
              <a:rPr lang="en-US" dirty="0" smtClean="0"/>
              <a:t> </a:t>
            </a:r>
            <a:r>
              <a:rPr lang="en-US" dirty="0" err="1" smtClean="0"/>
              <a:t>lớp</a:t>
            </a:r>
            <a:r>
              <a:rPr lang="en-US" dirty="0" smtClean="0"/>
              <a:t> con-</a:t>
            </a:r>
            <a:r>
              <a:rPr lang="en-US" dirty="0" err="1" smtClean="0"/>
              <a:t>tính</a:t>
            </a:r>
            <a:r>
              <a:rPr lang="en-US" dirty="0" smtClean="0"/>
              <a:t> </a:t>
            </a:r>
            <a:r>
              <a:rPr lang="en-US" dirty="0" err="1" smtClean="0"/>
              <a:t>chất</a:t>
            </a:r>
            <a:r>
              <a:rPr lang="en-US" dirty="0" smtClean="0"/>
              <a:t> </a:t>
            </a:r>
            <a:r>
              <a:rPr lang="en-US" dirty="0" err="1" smtClean="0"/>
              <a:t>thừa</a:t>
            </a:r>
            <a:r>
              <a:rPr lang="en-US" dirty="0" smtClean="0"/>
              <a:t> </a:t>
            </a:r>
            <a:r>
              <a:rPr lang="en-US" dirty="0" err="1" smtClean="0"/>
              <a:t>kế</a:t>
            </a:r>
            <a:r>
              <a:rPr lang="en-US" dirty="0" smtClean="0"/>
              <a:t>)</a:t>
            </a:r>
          </a:p>
          <a:p>
            <a:r>
              <a:rPr lang="en-US" dirty="0" err="1" smtClean="0"/>
              <a:t>Bổ</a:t>
            </a:r>
            <a:r>
              <a:rPr lang="en-US" dirty="0" smtClean="0"/>
              <a:t> </a:t>
            </a:r>
            <a:r>
              <a:rPr lang="en-US" dirty="0" err="1" smtClean="0"/>
              <a:t>từ</a:t>
            </a:r>
            <a:r>
              <a:rPr lang="en-US" dirty="0" smtClean="0"/>
              <a:t> </a:t>
            </a:r>
            <a:r>
              <a:rPr lang="en-US" dirty="0" err="1" smtClean="0"/>
              <a:t>truy</a:t>
            </a:r>
            <a:r>
              <a:rPr lang="en-US" dirty="0" smtClean="0"/>
              <a:t> </a:t>
            </a:r>
            <a:r>
              <a:rPr lang="en-US" dirty="0" err="1" smtClean="0"/>
              <a:t>cập</a:t>
            </a:r>
            <a:r>
              <a:rPr lang="en-US" dirty="0" smtClean="0"/>
              <a:t> </a:t>
            </a:r>
            <a:r>
              <a:rPr lang="en-US" dirty="0" err="1" smtClean="0"/>
              <a:t>có</a:t>
            </a:r>
            <a:r>
              <a:rPr lang="en-US" dirty="0" smtClean="0"/>
              <a:t> </a:t>
            </a:r>
            <a:r>
              <a:rPr lang="en-US" dirty="0" err="1" smtClean="0"/>
              <a:t>thể</a:t>
            </a:r>
            <a:r>
              <a:rPr lang="en-US" dirty="0" smtClean="0"/>
              <a:t> </a:t>
            </a:r>
            <a:r>
              <a:rPr lang="en-US" dirty="0" err="1" smtClean="0"/>
              <a:t>được</a:t>
            </a:r>
            <a:r>
              <a:rPr lang="en-US" dirty="0" smtClean="0"/>
              <a:t> </a:t>
            </a:r>
            <a:r>
              <a:rPr lang="en-US" dirty="0" err="1" smtClean="0"/>
              <a:t>áp</a:t>
            </a:r>
            <a:r>
              <a:rPr lang="en-US" dirty="0" smtClean="0"/>
              <a:t> </a:t>
            </a:r>
            <a:r>
              <a:rPr lang="en-US" dirty="0" err="1" smtClean="0"/>
              <a:t>dụng</a:t>
            </a:r>
            <a:r>
              <a:rPr lang="en-US" dirty="0" smtClean="0"/>
              <a:t> </a:t>
            </a:r>
            <a:r>
              <a:rPr lang="en-US" dirty="0" err="1" smtClean="0"/>
              <a:t>cho</a:t>
            </a:r>
            <a:r>
              <a:rPr lang="en-US" dirty="0" smtClean="0"/>
              <a:t> </a:t>
            </a:r>
            <a:r>
              <a:rPr lang="en-US" dirty="0" err="1" smtClean="0"/>
              <a:t>DataField</a:t>
            </a:r>
            <a:r>
              <a:rPr lang="en-US" dirty="0" smtClean="0"/>
              <a:t>, method, </a:t>
            </a:r>
            <a:r>
              <a:rPr lang="en-US" dirty="0" err="1" smtClean="0"/>
              <a:t>Contructor</a:t>
            </a:r>
            <a:r>
              <a:rPr lang="en-US" dirty="0" smtClean="0"/>
              <a:t>, Class, </a:t>
            </a:r>
            <a:r>
              <a:rPr lang="en-US" dirty="0" err="1" smtClean="0"/>
              <a:t>và</a:t>
            </a:r>
            <a:r>
              <a:rPr lang="en-US" dirty="0" smtClean="0"/>
              <a:t> Interface </a:t>
            </a:r>
            <a:r>
              <a:rPr lang="en-US" dirty="0" err="1" smtClean="0"/>
              <a:t>như</a:t>
            </a:r>
            <a:r>
              <a:rPr lang="en-US" dirty="0" smtClean="0"/>
              <a:t> </a:t>
            </a:r>
            <a:r>
              <a:rPr lang="en-US" dirty="0" err="1" smtClean="0"/>
              <a:t>sau</a:t>
            </a:r>
            <a:r>
              <a:rPr lang="en-US" dirty="0" smtClean="0"/>
              <a:t>:</a:t>
            </a:r>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63250897"/>
              </p:ext>
            </p:extLst>
          </p:nvPr>
        </p:nvGraphicFramePr>
        <p:xfrm>
          <a:off x="1677670" y="3466817"/>
          <a:ext cx="8083548" cy="3282281"/>
        </p:xfrm>
        <a:graphic>
          <a:graphicData uri="http://schemas.openxmlformats.org/drawingml/2006/table">
            <a:tbl>
              <a:tblPr firstRow="1" bandRow="1">
                <a:tableStyleId>{5C22544A-7EE6-4342-B048-85BDC9FD1C3A}</a:tableStyleId>
              </a:tblPr>
              <a:tblGrid>
                <a:gridCol w="1347258"/>
                <a:gridCol w="1347258"/>
                <a:gridCol w="1347258"/>
                <a:gridCol w="1347258"/>
                <a:gridCol w="1347258"/>
                <a:gridCol w="1347258"/>
              </a:tblGrid>
              <a:tr h="281457">
                <a:tc rowSpan="2">
                  <a:txBody>
                    <a:bodyPr/>
                    <a:lstStyle/>
                    <a:p>
                      <a:pPr algn="ctr"/>
                      <a:r>
                        <a:rPr lang="en-US" dirty="0" err="1" smtClean="0"/>
                        <a:t>Bổ</a:t>
                      </a:r>
                      <a:r>
                        <a:rPr lang="en-US" baseline="0" dirty="0" smtClean="0"/>
                        <a:t> </a:t>
                      </a:r>
                      <a:r>
                        <a:rPr lang="en-US" baseline="0" dirty="0" err="1" smtClean="0"/>
                        <a:t>từ</a:t>
                      </a:r>
                      <a:r>
                        <a:rPr lang="en-US" baseline="0" dirty="0" smtClean="0"/>
                        <a:t> </a:t>
                      </a:r>
                      <a:r>
                        <a:rPr lang="en-US" baseline="0" dirty="0" err="1" smtClean="0"/>
                        <a:t>truy</a:t>
                      </a:r>
                      <a:r>
                        <a:rPr lang="en-US" baseline="0" dirty="0" smtClean="0"/>
                        <a:t> </a:t>
                      </a:r>
                      <a:r>
                        <a:rPr lang="en-US" baseline="0" dirty="0" err="1" smtClean="0"/>
                        <a:t>cập</a:t>
                      </a:r>
                      <a:endParaRPr lang="en-US" dirty="0"/>
                    </a:p>
                  </a:txBody>
                  <a:tcPr/>
                </a:tc>
                <a:tc gridSpan="5">
                  <a:txBody>
                    <a:bodyPr/>
                    <a:lstStyle/>
                    <a:p>
                      <a:pPr algn="ctr"/>
                      <a:r>
                        <a:rPr lang="en-US" dirty="0" err="1" smtClean="0"/>
                        <a:t>Có</a:t>
                      </a:r>
                      <a:r>
                        <a:rPr lang="en-US" baseline="0" dirty="0" smtClean="0"/>
                        <a:t> </a:t>
                      </a:r>
                      <a:r>
                        <a:rPr lang="en-US" baseline="0" dirty="0" err="1" smtClean="0"/>
                        <a:t>thể</a:t>
                      </a:r>
                      <a:r>
                        <a:rPr lang="en-US" baseline="0" dirty="0" smtClean="0"/>
                        <a:t> </a:t>
                      </a:r>
                      <a:r>
                        <a:rPr lang="en-US" baseline="0" dirty="0" err="1" smtClean="0"/>
                        <a:t>được</a:t>
                      </a:r>
                      <a:r>
                        <a:rPr lang="en-US" baseline="0" dirty="0" smtClean="0"/>
                        <a:t> </a:t>
                      </a:r>
                      <a:r>
                        <a:rPr lang="en-US" baseline="0" dirty="0" err="1" smtClean="0"/>
                        <a:t>áp</a:t>
                      </a:r>
                      <a:r>
                        <a:rPr lang="en-US" baseline="0" dirty="0" smtClean="0"/>
                        <a:t> </a:t>
                      </a:r>
                      <a:r>
                        <a:rPr lang="en-US" baseline="0" dirty="0" err="1" smtClean="0"/>
                        <a:t>dụng</a:t>
                      </a:r>
                      <a:r>
                        <a:rPr lang="en-US" baseline="0" dirty="0" smtClean="0"/>
                        <a:t> </a:t>
                      </a:r>
                      <a:r>
                        <a:rPr lang="en-US" baseline="0" dirty="0" err="1" smtClean="0"/>
                        <a:t>với</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92550">
                <a:tc vMerge="1">
                  <a:txBody>
                    <a:bodyPr/>
                    <a:lstStyle/>
                    <a:p>
                      <a:endParaRPr lang="en-US" dirty="0"/>
                    </a:p>
                  </a:txBody>
                  <a:tcPr/>
                </a:tc>
                <a:tc>
                  <a:txBody>
                    <a:bodyPr/>
                    <a:lstStyle/>
                    <a:p>
                      <a:r>
                        <a:rPr lang="en-US" dirty="0" smtClean="0"/>
                        <a:t>Data</a:t>
                      </a:r>
                      <a:r>
                        <a:rPr lang="en-US" baseline="0" dirty="0" smtClean="0"/>
                        <a:t> Field</a:t>
                      </a:r>
                      <a:endParaRPr lang="en-US" dirty="0"/>
                    </a:p>
                  </a:txBody>
                  <a:tcPr/>
                </a:tc>
                <a:tc>
                  <a:txBody>
                    <a:bodyPr/>
                    <a:lstStyle/>
                    <a:p>
                      <a:r>
                        <a:rPr lang="en-US" dirty="0" smtClean="0"/>
                        <a:t>Method</a:t>
                      </a:r>
                      <a:endParaRPr lang="en-US" dirty="0"/>
                    </a:p>
                  </a:txBody>
                  <a:tcPr/>
                </a:tc>
                <a:tc>
                  <a:txBody>
                    <a:bodyPr/>
                    <a:lstStyle/>
                    <a:p>
                      <a:r>
                        <a:rPr lang="en-US" dirty="0" err="1" smtClean="0"/>
                        <a:t>Contructor</a:t>
                      </a:r>
                      <a:endParaRPr lang="en-US" dirty="0"/>
                    </a:p>
                  </a:txBody>
                  <a:tcPr/>
                </a:tc>
                <a:tc>
                  <a:txBody>
                    <a:bodyPr/>
                    <a:lstStyle/>
                    <a:p>
                      <a:r>
                        <a:rPr lang="en-US" dirty="0" smtClean="0"/>
                        <a:t>Class</a:t>
                      </a:r>
                      <a:endParaRPr lang="en-US" dirty="0"/>
                    </a:p>
                  </a:txBody>
                  <a:tcPr/>
                </a:tc>
                <a:tc>
                  <a:txBody>
                    <a:bodyPr/>
                    <a:lstStyle/>
                    <a:p>
                      <a:r>
                        <a:rPr lang="en-US" dirty="0" smtClean="0"/>
                        <a:t>Interface</a:t>
                      </a:r>
                      <a:endParaRPr lang="en-US" dirty="0"/>
                    </a:p>
                  </a:txBody>
                  <a:tcPr/>
                </a:tc>
              </a:tr>
              <a:tr h="281457">
                <a:tc>
                  <a:txBody>
                    <a:bodyPr/>
                    <a:lstStyle/>
                    <a:p>
                      <a:r>
                        <a:rPr lang="en-US" dirty="0" smtClean="0"/>
                        <a:t>public</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r>
              <a:tr h="281457">
                <a:tc>
                  <a:txBody>
                    <a:bodyPr/>
                    <a:lstStyle/>
                    <a:p>
                      <a:r>
                        <a:rPr lang="en-US" dirty="0" smtClean="0"/>
                        <a:t>private</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c>
                  <a:txBody>
                    <a:bodyPr/>
                    <a:lstStyle/>
                    <a:p>
                      <a:r>
                        <a:rPr lang="en-US" dirty="0" smtClean="0"/>
                        <a:t>No</a:t>
                      </a:r>
                      <a:endParaRPr lang="en-US" dirty="0"/>
                    </a:p>
                  </a:txBody>
                  <a:tcPr/>
                </a:tc>
              </a:tr>
              <a:tr h="455660">
                <a:tc>
                  <a:txBody>
                    <a:bodyPr/>
                    <a:lstStyle/>
                    <a:p>
                      <a:r>
                        <a:rPr lang="en-US" dirty="0" smtClean="0"/>
                        <a:t>protected</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c>
                  <a:txBody>
                    <a:bodyPr/>
                    <a:lstStyle/>
                    <a:p>
                      <a:r>
                        <a:rPr lang="en-US" dirty="0" smtClean="0"/>
                        <a:t>No</a:t>
                      </a:r>
                      <a:endParaRPr lang="en-US" dirty="0"/>
                    </a:p>
                  </a:txBody>
                  <a:tcPr/>
                </a:tc>
              </a:tr>
              <a:tr h="1236791">
                <a:tc>
                  <a:txBody>
                    <a:bodyPr/>
                    <a:lstStyle/>
                    <a:p>
                      <a:r>
                        <a:rPr lang="en-US" dirty="0" smtClean="0"/>
                        <a:t>Default</a:t>
                      </a:r>
                      <a:r>
                        <a:rPr lang="en-US" baseline="0" dirty="0" smtClean="0"/>
                        <a:t> / </a:t>
                      </a:r>
                      <a:r>
                        <a:rPr lang="en-US" baseline="0" dirty="0" err="1" smtClean="0"/>
                        <a:t>không</a:t>
                      </a:r>
                      <a:r>
                        <a:rPr lang="en-US" baseline="0" dirty="0" smtClean="0"/>
                        <a:t> </a:t>
                      </a:r>
                      <a:r>
                        <a:rPr lang="en-US" baseline="0" dirty="0" err="1" smtClean="0"/>
                        <a:t>có</a:t>
                      </a:r>
                      <a:r>
                        <a:rPr lang="en-US" baseline="0" dirty="0" smtClean="0"/>
                        <a:t> </a:t>
                      </a:r>
                      <a:r>
                        <a:rPr lang="en-US" baseline="0" dirty="0" err="1" smtClean="0"/>
                        <a:t>bổ</a:t>
                      </a:r>
                      <a:r>
                        <a:rPr lang="en-US" baseline="0" dirty="0" smtClean="0"/>
                        <a:t> </a:t>
                      </a:r>
                      <a:r>
                        <a:rPr lang="en-US" baseline="0" dirty="0" err="1" smtClean="0"/>
                        <a:t>từ</a:t>
                      </a:r>
                      <a:r>
                        <a:rPr lang="en-US" baseline="0" dirty="0" smtClean="0"/>
                        <a:t> </a:t>
                      </a:r>
                      <a:r>
                        <a:rPr lang="en-US" baseline="0" dirty="0" err="1" smtClean="0"/>
                        <a:t>truy</a:t>
                      </a:r>
                      <a:r>
                        <a:rPr lang="en-US" baseline="0" dirty="0" smtClean="0"/>
                        <a:t> </a:t>
                      </a:r>
                      <a:r>
                        <a:rPr lang="en-US" baseline="0" dirty="0" err="1" smtClean="0"/>
                        <a:t>cập</a:t>
                      </a:r>
                      <a:r>
                        <a:rPr lang="en-US" baseline="0" dirty="0" smtClean="0"/>
                        <a:t> (package)</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r>
            </a:tbl>
          </a:graphicData>
        </a:graphic>
      </p:graphicFrame>
    </p:spTree>
    <p:extLst>
      <p:ext uri="{BB962C8B-B14F-4D97-AF65-F5344CB8AC3E}">
        <p14:creationId xmlns:p14="http://schemas.microsoft.com/office/powerpoint/2010/main" val="866167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CÁC BỔ TỪ TRUY CẬP TRONG </a:t>
            </a:r>
            <a:r>
              <a:rPr lang="en-US" dirty="0" smtClean="0"/>
              <a:t>JAVA (</a:t>
            </a:r>
            <a:r>
              <a:rPr lang="en-US" dirty="0" err="1" smtClean="0"/>
              <a:t>tiếp</a:t>
            </a:r>
            <a:r>
              <a:rPr lang="en-US" dirty="0" smtClean="0"/>
              <a:t> </a:t>
            </a:r>
            <a:r>
              <a:rPr lang="en-US" dirty="0" err="1" smtClean="0"/>
              <a:t>theo</a:t>
            </a:r>
            <a:r>
              <a:rPr lang="en-US" dirty="0" smtClean="0"/>
              <a:t>)</a:t>
            </a:r>
            <a:endParaRPr lang="en-US" dirty="0"/>
          </a:p>
        </p:txBody>
      </p:sp>
      <p:sp>
        <p:nvSpPr>
          <p:cNvPr id="3" name="Content Placeholder 2"/>
          <p:cNvSpPr>
            <a:spLocks noGrp="1"/>
          </p:cNvSpPr>
          <p:nvPr>
            <p:ph idx="1"/>
          </p:nvPr>
        </p:nvSpPr>
        <p:spPr/>
        <p:txBody>
          <a:bodyPr/>
          <a:lstStyle/>
          <a:p>
            <a:r>
              <a:rPr lang="en-US" dirty="0" err="1" smtClean="0"/>
              <a:t>Bổ</a:t>
            </a:r>
            <a:r>
              <a:rPr lang="en-US" dirty="0" smtClean="0"/>
              <a:t> </a:t>
            </a:r>
            <a:r>
              <a:rPr lang="en-US" dirty="0" err="1" smtClean="0"/>
              <a:t>từ</a:t>
            </a:r>
            <a:r>
              <a:rPr lang="en-US" dirty="0" smtClean="0"/>
              <a:t> </a:t>
            </a:r>
            <a:r>
              <a:rPr lang="en-US" dirty="0" err="1" smtClean="0"/>
              <a:t>truy</a:t>
            </a:r>
            <a:r>
              <a:rPr lang="en-US" dirty="0" smtClean="0"/>
              <a:t> </a:t>
            </a:r>
            <a:r>
              <a:rPr lang="en-US" dirty="0" err="1" smtClean="0"/>
              <a:t>cập</a:t>
            </a:r>
            <a:r>
              <a:rPr lang="en-US" dirty="0" smtClean="0"/>
              <a:t> </a:t>
            </a:r>
            <a:r>
              <a:rPr lang="en-US" dirty="0" err="1" smtClean="0"/>
              <a:t>và</a:t>
            </a:r>
            <a:r>
              <a:rPr lang="en-US" dirty="0" smtClean="0"/>
              <a:t> </a:t>
            </a:r>
            <a:r>
              <a:rPr lang="en-US" dirty="0" err="1" smtClean="0"/>
              <a:t>phạm</a:t>
            </a:r>
            <a:r>
              <a:rPr lang="en-US" dirty="0" smtClean="0"/>
              <a:t> vi </a:t>
            </a:r>
            <a:r>
              <a:rPr lang="en-US" dirty="0" err="1" smtClean="0"/>
              <a:t>của</a:t>
            </a:r>
            <a:r>
              <a:rPr lang="en-US" dirty="0" smtClean="0"/>
              <a:t> </a:t>
            </a:r>
            <a:r>
              <a:rPr lang="en-US" dirty="0" err="1" smtClean="0"/>
              <a:t>nó</a:t>
            </a:r>
            <a:r>
              <a:rPr lang="en-US" dirty="0" smtClean="0"/>
              <a:t>:</a:t>
            </a:r>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97618981"/>
              </p:ext>
            </p:extLst>
          </p:nvPr>
        </p:nvGraphicFramePr>
        <p:xfrm>
          <a:off x="1551940" y="2548466"/>
          <a:ext cx="8128000" cy="2494280"/>
        </p:xfrm>
        <a:graphic>
          <a:graphicData uri="http://schemas.openxmlformats.org/drawingml/2006/table">
            <a:tbl>
              <a:tblPr firstRow="1" bandRow="1">
                <a:tableStyleId>{5C22544A-7EE6-4342-B048-85BDC9FD1C3A}</a:tableStyleId>
              </a:tblPr>
              <a:tblGrid>
                <a:gridCol w="1625600"/>
                <a:gridCol w="1625600"/>
                <a:gridCol w="1625600"/>
                <a:gridCol w="1625600"/>
                <a:gridCol w="1625600"/>
              </a:tblGrid>
              <a:tr h="370840">
                <a:tc rowSpan="2">
                  <a:txBody>
                    <a:bodyPr/>
                    <a:lstStyle/>
                    <a:p>
                      <a:r>
                        <a:rPr lang="en-US" dirty="0" err="1" smtClean="0"/>
                        <a:t>Bổ</a:t>
                      </a:r>
                      <a:r>
                        <a:rPr lang="en-US" baseline="0" dirty="0" smtClean="0"/>
                        <a:t> </a:t>
                      </a:r>
                      <a:r>
                        <a:rPr lang="en-US" baseline="0" dirty="0" err="1" smtClean="0"/>
                        <a:t>từ</a:t>
                      </a:r>
                      <a:r>
                        <a:rPr lang="en-US" baseline="0" dirty="0" smtClean="0"/>
                        <a:t> </a:t>
                      </a:r>
                      <a:r>
                        <a:rPr lang="en-US" baseline="0" dirty="0" err="1" smtClean="0"/>
                        <a:t>truy</a:t>
                      </a:r>
                      <a:r>
                        <a:rPr lang="en-US" baseline="0" dirty="0" smtClean="0"/>
                        <a:t> </a:t>
                      </a:r>
                      <a:r>
                        <a:rPr lang="en-US" baseline="0" dirty="0" err="1" smtClean="0"/>
                        <a:t>cập</a:t>
                      </a:r>
                      <a:endParaRPr lang="en-US" dirty="0"/>
                    </a:p>
                  </a:txBody>
                  <a:tcPr/>
                </a:tc>
                <a:tc gridSpan="4">
                  <a:txBody>
                    <a:bodyPr/>
                    <a:lstStyle/>
                    <a:p>
                      <a:pPr algn="ctr"/>
                      <a:r>
                        <a:rPr lang="en-US" dirty="0" err="1" smtClean="0"/>
                        <a:t>Phạm</a:t>
                      </a:r>
                      <a:r>
                        <a:rPr lang="en-US" baseline="0" dirty="0" smtClean="0"/>
                        <a:t> vi </a:t>
                      </a:r>
                      <a:r>
                        <a:rPr lang="en-US" baseline="0" dirty="0" err="1" smtClean="0"/>
                        <a:t>hoạt</a:t>
                      </a:r>
                      <a:r>
                        <a:rPr lang="en-US" baseline="0" dirty="0" smtClean="0"/>
                        <a:t> </a:t>
                      </a:r>
                      <a:r>
                        <a:rPr lang="en-US" baseline="0" dirty="0" err="1" smtClean="0"/>
                        <a:t>động</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0840">
                <a:tc vMerge="1">
                  <a:txBody>
                    <a:bodyPr/>
                    <a:lstStyle/>
                    <a:p>
                      <a:endParaRPr lang="en-US" dirty="0"/>
                    </a:p>
                  </a:txBody>
                  <a:tcPr/>
                </a:tc>
                <a:tc>
                  <a:txBody>
                    <a:bodyPr/>
                    <a:lstStyle/>
                    <a:p>
                      <a:r>
                        <a:rPr lang="en-US" dirty="0" smtClean="0"/>
                        <a:t>Class</a:t>
                      </a:r>
                      <a:endParaRPr lang="en-US" dirty="0"/>
                    </a:p>
                  </a:txBody>
                  <a:tcPr/>
                </a:tc>
                <a:tc>
                  <a:txBody>
                    <a:bodyPr/>
                    <a:lstStyle/>
                    <a:p>
                      <a:r>
                        <a:rPr lang="en-US" dirty="0" smtClean="0"/>
                        <a:t>Package</a:t>
                      </a:r>
                      <a:endParaRPr lang="en-US" dirty="0"/>
                    </a:p>
                  </a:txBody>
                  <a:tcPr/>
                </a:tc>
                <a:tc>
                  <a:txBody>
                    <a:bodyPr/>
                    <a:lstStyle/>
                    <a:p>
                      <a:r>
                        <a:rPr lang="en-US" dirty="0" smtClean="0"/>
                        <a:t>Subclass</a:t>
                      </a:r>
                      <a:endParaRPr lang="en-US" dirty="0"/>
                    </a:p>
                  </a:txBody>
                  <a:tcPr/>
                </a:tc>
                <a:tc>
                  <a:txBody>
                    <a:bodyPr/>
                    <a:lstStyle/>
                    <a:p>
                      <a:r>
                        <a:rPr lang="en-US" dirty="0" err="1" smtClean="0"/>
                        <a:t>Bên</a:t>
                      </a:r>
                      <a:r>
                        <a:rPr lang="en-US" baseline="0" dirty="0" smtClean="0"/>
                        <a:t> </a:t>
                      </a:r>
                      <a:r>
                        <a:rPr lang="en-US" baseline="0" dirty="0" err="1" smtClean="0"/>
                        <a:t>ngoài</a:t>
                      </a:r>
                      <a:r>
                        <a:rPr lang="en-US" baseline="0" dirty="0" smtClean="0"/>
                        <a:t> package</a:t>
                      </a:r>
                      <a:endParaRPr lang="en-US" dirty="0"/>
                    </a:p>
                  </a:txBody>
                  <a:tcPr/>
                </a:tc>
              </a:tr>
              <a:tr h="370840">
                <a:tc>
                  <a:txBody>
                    <a:bodyPr/>
                    <a:lstStyle/>
                    <a:p>
                      <a:r>
                        <a:rPr lang="en-US" dirty="0" smtClean="0"/>
                        <a:t>Public</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r>
              <a:tr h="370840">
                <a:tc>
                  <a:txBody>
                    <a:bodyPr/>
                    <a:lstStyle/>
                    <a:p>
                      <a:r>
                        <a:rPr lang="en-US" dirty="0" smtClean="0"/>
                        <a:t>private</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c>
                  <a:txBody>
                    <a:bodyPr/>
                    <a:lstStyle/>
                    <a:p>
                      <a:r>
                        <a:rPr lang="en-US" dirty="0" smtClean="0"/>
                        <a:t>No</a:t>
                      </a:r>
                      <a:endParaRPr lang="en-US" dirty="0"/>
                    </a:p>
                  </a:txBody>
                  <a:tcPr/>
                </a:tc>
                <a:tc>
                  <a:txBody>
                    <a:bodyPr/>
                    <a:lstStyle/>
                    <a:p>
                      <a:r>
                        <a:rPr lang="en-US" dirty="0" smtClean="0"/>
                        <a:t>No</a:t>
                      </a:r>
                      <a:endParaRPr lang="en-US" dirty="0"/>
                    </a:p>
                  </a:txBody>
                  <a:tcPr/>
                </a:tc>
              </a:tr>
              <a:tr h="370840">
                <a:tc>
                  <a:txBody>
                    <a:bodyPr/>
                    <a:lstStyle/>
                    <a:p>
                      <a:r>
                        <a:rPr lang="en-US" dirty="0" smtClean="0"/>
                        <a:t>protected</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r>
              <a:tr h="370840">
                <a:tc>
                  <a:txBody>
                    <a:bodyPr/>
                    <a:lstStyle/>
                    <a:p>
                      <a:r>
                        <a:rPr lang="en-US" dirty="0" smtClean="0"/>
                        <a:t>No modifier</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c>
                  <a:txBody>
                    <a:bodyPr/>
                    <a:lstStyle/>
                    <a:p>
                      <a:r>
                        <a:rPr lang="en-US" dirty="0" smtClean="0"/>
                        <a:t>No</a:t>
                      </a:r>
                      <a:endParaRPr lang="en-US" dirty="0"/>
                    </a:p>
                  </a:txBody>
                  <a:tcPr/>
                </a:tc>
              </a:tr>
            </a:tbl>
          </a:graphicData>
        </a:graphic>
      </p:graphicFrame>
    </p:spTree>
    <p:extLst>
      <p:ext uri="{BB962C8B-B14F-4D97-AF65-F5344CB8AC3E}">
        <p14:creationId xmlns:p14="http://schemas.microsoft.com/office/powerpoint/2010/main" val="839906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a:t>
            </a:r>
            <a:r>
              <a:rPr lang="en-US" dirty="0" err="1" smtClean="0"/>
              <a:t>bổ</a:t>
            </a:r>
            <a:r>
              <a:rPr lang="en-US" dirty="0" smtClean="0"/>
              <a:t> </a:t>
            </a:r>
            <a:r>
              <a:rPr lang="en-US" dirty="0" err="1" smtClean="0"/>
              <a:t>từ</a:t>
            </a:r>
            <a:r>
              <a:rPr lang="en-US" dirty="0" smtClean="0"/>
              <a:t> </a:t>
            </a:r>
            <a:r>
              <a:rPr lang="en-US" dirty="0" err="1" smtClean="0"/>
              <a:t>truy</a:t>
            </a:r>
            <a:r>
              <a:rPr lang="en-US" dirty="0" smtClean="0"/>
              <a:t> </a:t>
            </a:r>
            <a:r>
              <a:rPr lang="en-US" dirty="0" err="1" smtClean="0"/>
              <a:t>cập</a:t>
            </a:r>
            <a:endParaRPr lang="en-US" dirty="0"/>
          </a:p>
        </p:txBody>
      </p:sp>
      <p:pic>
        <p:nvPicPr>
          <p:cNvPr id="4" name="Content Placeholder 3"/>
          <p:cNvPicPr>
            <a:picLocks noGrp="1" noChangeAspect="1"/>
          </p:cNvPicPr>
          <p:nvPr>
            <p:ph idx="1"/>
          </p:nvPr>
        </p:nvPicPr>
        <p:blipFill>
          <a:blip r:embed="rId2"/>
          <a:stretch>
            <a:fillRect/>
          </a:stretch>
        </p:blipFill>
        <p:spPr>
          <a:xfrm>
            <a:off x="308610" y="1459864"/>
            <a:ext cx="6800850" cy="4883785"/>
          </a:xfrm>
          <a:prstGeom prst="rect">
            <a:avLst/>
          </a:prstGeom>
        </p:spPr>
      </p:pic>
      <p:pic>
        <p:nvPicPr>
          <p:cNvPr id="5" name="Picture 4"/>
          <p:cNvPicPr>
            <a:picLocks noChangeAspect="1"/>
          </p:cNvPicPr>
          <p:nvPr/>
        </p:nvPicPr>
        <p:blipFill>
          <a:blip r:embed="rId3"/>
          <a:stretch>
            <a:fillRect/>
          </a:stretch>
        </p:blipFill>
        <p:spPr>
          <a:xfrm>
            <a:off x="8357235" y="2720656"/>
            <a:ext cx="3181350" cy="1181100"/>
          </a:xfrm>
          <a:prstGeom prst="rect">
            <a:avLst/>
          </a:prstGeom>
        </p:spPr>
      </p:pic>
      <p:sp>
        <p:nvSpPr>
          <p:cNvPr id="6" name="TextBox 5"/>
          <p:cNvSpPr txBox="1"/>
          <p:nvPr/>
        </p:nvSpPr>
        <p:spPr>
          <a:xfrm>
            <a:off x="8397240" y="2125028"/>
            <a:ext cx="1668780" cy="369332"/>
          </a:xfrm>
          <a:prstGeom prst="rect">
            <a:avLst/>
          </a:prstGeom>
          <a:noFill/>
        </p:spPr>
        <p:txBody>
          <a:bodyPr wrap="square" rtlCol="0">
            <a:spAutoFit/>
          </a:bodyPr>
          <a:lstStyle/>
          <a:p>
            <a:r>
              <a:rPr lang="en-US" dirty="0" err="1" smtClean="0"/>
              <a:t>Kết</a:t>
            </a:r>
            <a:r>
              <a:rPr lang="en-US" dirty="0" smtClean="0"/>
              <a:t> </a:t>
            </a:r>
            <a:r>
              <a:rPr lang="en-US" dirty="0" err="1" smtClean="0"/>
              <a:t>quả</a:t>
            </a:r>
            <a:endParaRPr lang="en-US" dirty="0"/>
          </a:p>
        </p:txBody>
      </p:sp>
    </p:spTree>
    <p:extLst>
      <p:ext uri="{BB962C8B-B14F-4D97-AF65-F5344CB8AC3E}">
        <p14:creationId xmlns:p14="http://schemas.microsoft.com/office/powerpoint/2010/main" val="26116535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THỪA KẾ TRONG JAVA</a:t>
            </a:r>
            <a:br>
              <a:rPr lang="en-US" dirty="0" smtClean="0"/>
            </a:br>
            <a:endParaRPr lang="en-US" dirty="0"/>
          </a:p>
        </p:txBody>
      </p:sp>
      <p:sp>
        <p:nvSpPr>
          <p:cNvPr id="3" name="Content Placeholder 2"/>
          <p:cNvSpPr>
            <a:spLocks noGrp="1"/>
          </p:cNvSpPr>
          <p:nvPr>
            <p:ph idx="1"/>
          </p:nvPr>
        </p:nvSpPr>
        <p:spPr>
          <a:xfrm>
            <a:off x="838200" y="1288414"/>
            <a:ext cx="10515600" cy="5192395"/>
          </a:xfrm>
        </p:spPr>
        <p:txBody>
          <a:bodyPr>
            <a:normAutofit fontScale="85000" lnSpcReduction="10000"/>
          </a:bodyPr>
          <a:lstStyle/>
          <a:p>
            <a:r>
              <a:rPr lang="en-US" dirty="0" err="1" smtClean="0"/>
              <a:t>Thừa</a:t>
            </a:r>
            <a:r>
              <a:rPr lang="en-US" dirty="0" smtClean="0"/>
              <a:t> </a:t>
            </a:r>
            <a:r>
              <a:rPr lang="en-US" dirty="0" err="1" smtClean="0"/>
              <a:t>kế</a:t>
            </a:r>
            <a:r>
              <a:rPr lang="en-US" dirty="0" smtClean="0"/>
              <a:t> (inheritance): </a:t>
            </a:r>
            <a:r>
              <a:rPr lang="en-US" dirty="0" err="1" smtClean="0"/>
              <a:t>được</a:t>
            </a:r>
            <a:r>
              <a:rPr lang="en-US" dirty="0" smtClean="0"/>
              <a:t> </a:t>
            </a:r>
            <a:r>
              <a:rPr lang="en-US" dirty="0" err="1" smtClean="0"/>
              <a:t>định</a:t>
            </a:r>
            <a:r>
              <a:rPr lang="en-US" dirty="0" smtClean="0"/>
              <a:t> </a:t>
            </a:r>
            <a:r>
              <a:rPr lang="en-US" dirty="0" err="1" smtClean="0"/>
              <a:t>nghĩa</a:t>
            </a:r>
            <a:r>
              <a:rPr lang="en-US" dirty="0" smtClean="0"/>
              <a:t> </a:t>
            </a:r>
            <a:r>
              <a:rPr lang="en-US" dirty="0" err="1" smtClean="0"/>
              <a:t>như</a:t>
            </a:r>
            <a:r>
              <a:rPr lang="en-US" dirty="0" smtClean="0"/>
              <a:t> </a:t>
            </a:r>
            <a:r>
              <a:rPr lang="en-US" dirty="0" err="1" smtClean="0"/>
              <a:t>là</a:t>
            </a:r>
            <a:r>
              <a:rPr lang="en-US" dirty="0" smtClean="0"/>
              <a:t> </a:t>
            </a:r>
            <a:r>
              <a:rPr lang="en-US" dirty="0" err="1" smtClean="0"/>
              <a:t>một</a:t>
            </a:r>
            <a:r>
              <a:rPr lang="en-US" dirty="0" smtClean="0"/>
              <a:t> </a:t>
            </a:r>
            <a:r>
              <a:rPr lang="en-US" dirty="0" err="1" smtClean="0"/>
              <a:t>tiến</a:t>
            </a:r>
            <a:r>
              <a:rPr lang="en-US" dirty="0" smtClean="0"/>
              <a:t> </a:t>
            </a:r>
            <a:r>
              <a:rPr lang="en-US" dirty="0" err="1" smtClean="0"/>
              <a:t>trình</a:t>
            </a:r>
            <a:r>
              <a:rPr lang="en-US" dirty="0" smtClean="0"/>
              <a:t> </a:t>
            </a:r>
            <a:r>
              <a:rPr lang="en-US" dirty="0" err="1" smtClean="0"/>
              <a:t>mà</a:t>
            </a:r>
            <a:r>
              <a:rPr lang="en-US" dirty="0" smtClean="0"/>
              <a:t> </a:t>
            </a:r>
            <a:r>
              <a:rPr lang="en-US" dirty="0" err="1" smtClean="0"/>
              <a:t>một</a:t>
            </a:r>
            <a:r>
              <a:rPr lang="en-US" dirty="0" smtClean="0"/>
              <a:t> class </a:t>
            </a:r>
            <a:r>
              <a:rPr lang="en-US" dirty="0" err="1" smtClean="0"/>
              <a:t>yêu</a:t>
            </a:r>
            <a:r>
              <a:rPr lang="en-US" dirty="0" smtClean="0"/>
              <a:t> </a:t>
            </a:r>
            <a:r>
              <a:rPr lang="en-US" dirty="0" err="1" smtClean="0"/>
              <a:t>cầu</a:t>
            </a:r>
            <a:r>
              <a:rPr lang="en-US" dirty="0" smtClean="0"/>
              <a:t> </a:t>
            </a:r>
            <a:r>
              <a:rPr lang="en-US" dirty="0" err="1" smtClean="0"/>
              <a:t>các</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và</a:t>
            </a:r>
            <a:r>
              <a:rPr lang="en-US" dirty="0" smtClean="0"/>
              <a:t> field) </a:t>
            </a:r>
            <a:r>
              <a:rPr lang="en-US" dirty="0" err="1" smtClean="0"/>
              <a:t>của</a:t>
            </a:r>
            <a:r>
              <a:rPr lang="en-US" dirty="0" smtClean="0"/>
              <a:t> </a:t>
            </a:r>
            <a:r>
              <a:rPr lang="en-US" dirty="0" err="1" smtClean="0"/>
              <a:t>một</a:t>
            </a:r>
            <a:r>
              <a:rPr lang="en-US" dirty="0" smtClean="0"/>
              <a:t> </a:t>
            </a:r>
            <a:r>
              <a:rPr lang="en-US" dirty="0" err="1" smtClean="0"/>
              <a:t>lớp</a:t>
            </a:r>
            <a:r>
              <a:rPr lang="en-US" dirty="0" smtClean="0"/>
              <a:t> </a:t>
            </a:r>
            <a:r>
              <a:rPr lang="en-US" dirty="0" err="1" smtClean="0"/>
              <a:t>khác</a:t>
            </a:r>
            <a:r>
              <a:rPr lang="en-US" dirty="0" smtClean="0"/>
              <a:t>.</a:t>
            </a:r>
          </a:p>
          <a:p>
            <a:r>
              <a:rPr lang="en-US" dirty="0" err="1" smtClean="0"/>
              <a:t>Lớp</a:t>
            </a:r>
            <a:r>
              <a:rPr lang="en-US" dirty="0" smtClean="0"/>
              <a:t> </a:t>
            </a:r>
            <a:r>
              <a:rPr lang="en-US" dirty="0" err="1" smtClean="0"/>
              <a:t>mà</a:t>
            </a:r>
            <a:r>
              <a:rPr lang="en-US" dirty="0" smtClean="0"/>
              <a:t> </a:t>
            </a:r>
            <a:r>
              <a:rPr lang="en-US" dirty="0" err="1" smtClean="0"/>
              <a:t>thừa</a:t>
            </a:r>
            <a:r>
              <a:rPr lang="en-US" dirty="0" smtClean="0"/>
              <a:t> </a:t>
            </a:r>
            <a:r>
              <a:rPr lang="en-US" dirty="0" err="1" smtClean="0"/>
              <a:t>kế</a:t>
            </a:r>
            <a:r>
              <a:rPr lang="en-US" dirty="0" smtClean="0"/>
              <a:t> </a:t>
            </a:r>
            <a:r>
              <a:rPr lang="en-US" dirty="0" err="1" smtClean="0"/>
              <a:t>các</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của</a:t>
            </a:r>
            <a:r>
              <a:rPr lang="en-US" dirty="0" smtClean="0"/>
              <a:t> </a:t>
            </a:r>
            <a:r>
              <a:rPr lang="en-US" dirty="0" err="1" smtClean="0"/>
              <a:t>lớp</a:t>
            </a:r>
            <a:r>
              <a:rPr lang="en-US" dirty="0" smtClean="0"/>
              <a:t> </a:t>
            </a:r>
            <a:r>
              <a:rPr lang="en-US" dirty="0" err="1" smtClean="0"/>
              <a:t>khác</a:t>
            </a:r>
            <a:r>
              <a:rPr lang="en-US" dirty="0" smtClean="0"/>
              <a:t> </a:t>
            </a:r>
            <a:r>
              <a:rPr lang="en-US" dirty="0" err="1" smtClean="0"/>
              <a:t>thì</a:t>
            </a:r>
            <a:r>
              <a:rPr lang="en-US" dirty="0" smtClean="0"/>
              <a:t> </a:t>
            </a:r>
            <a:r>
              <a:rPr lang="en-US" dirty="0" err="1" smtClean="0"/>
              <a:t>gọi</a:t>
            </a:r>
            <a:r>
              <a:rPr lang="en-US" dirty="0" smtClean="0"/>
              <a:t> </a:t>
            </a:r>
            <a:r>
              <a:rPr lang="en-US" dirty="0" err="1" smtClean="0"/>
              <a:t>là</a:t>
            </a:r>
            <a:r>
              <a:rPr lang="en-US" dirty="0" smtClean="0"/>
              <a:t> </a:t>
            </a:r>
            <a:r>
              <a:rPr lang="en-US" dirty="0" err="1" smtClean="0"/>
              <a:t>lớp</a:t>
            </a:r>
            <a:r>
              <a:rPr lang="en-US" dirty="0" smtClean="0"/>
              <a:t> con (subclass-</a:t>
            </a:r>
            <a:r>
              <a:rPr lang="en-US" dirty="0" err="1" smtClean="0"/>
              <a:t>lớp</a:t>
            </a:r>
            <a:r>
              <a:rPr lang="en-US" dirty="0" smtClean="0"/>
              <a:t> </a:t>
            </a:r>
            <a:r>
              <a:rPr lang="en-US" dirty="0" err="1" smtClean="0"/>
              <a:t>dẫn</a:t>
            </a:r>
            <a:r>
              <a:rPr lang="en-US" dirty="0" smtClean="0"/>
              <a:t> </a:t>
            </a:r>
            <a:r>
              <a:rPr lang="en-US" dirty="0" err="1" smtClean="0"/>
              <a:t>xuất</a:t>
            </a:r>
            <a:r>
              <a:rPr lang="en-US" dirty="0" smtClean="0"/>
              <a:t>). </a:t>
            </a:r>
            <a:r>
              <a:rPr lang="en-US" dirty="0" err="1" smtClean="0"/>
              <a:t>Lớp</a:t>
            </a:r>
            <a:r>
              <a:rPr lang="en-US" dirty="0" smtClean="0"/>
              <a:t> </a:t>
            </a:r>
            <a:r>
              <a:rPr lang="en-US" dirty="0" err="1" smtClean="0"/>
              <a:t>mà</a:t>
            </a:r>
            <a:r>
              <a:rPr lang="en-US" dirty="0" smtClean="0"/>
              <a:t> </a:t>
            </a:r>
            <a:r>
              <a:rPr lang="en-US" dirty="0" err="1" smtClean="0"/>
              <a:t>có</a:t>
            </a:r>
            <a:r>
              <a:rPr lang="en-US" dirty="0" smtClean="0"/>
              <a:t> </a:t>
            </a:r>
            <a:r>
              <a:rPr lang="en-US" dirty="0" err="1" smtClean="0"/>
              <a:t>các</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được</a:t>
            </a:r>
            <a:r>
              <a:rPr lang="en-US" dirty="0" smtClean="0"/>
              <a:t> </a:t>
            </a:r>
            <a:r>
              <a:rPr lang="en-US" dirty="0" err="1" smtClean="0"/>
              <a:t>thừa</a:t>
            </a:r>
            <a:r>
              <a:rPr lang="en-US" dirty="0" smtClean="0"/>
              <a:t> </a:t>
            </a:r>
            <a:r>
              <a:rPr lang="en-US" dirty="0" err="1" smtClean="0"/>
              <a:t>kế</a:t>
            </a:r>
            <a:r>
              <a:rPr lang="en-US" dirty="0" smtClean="0"/>
              <a:t> </a:t>
            </a:r>
            <a:r>
              <a:rPr lang="en-US" dirty="0" err="1" smtClean="0"/>
              <a:t>được</a:t>
            </a:r>
            <a:r>
              <a:rPr lang="en-US" dirty="0" smtClean="0"/>
              <a:t> </a:t>
            </a:r>
            <a:r>
              <a:rPr lang="en-US" dirty="0" err="1" smtClean="0"/>
              <a:t>gọi</a:t>
            </a:r>
            <a:r>
              <a:rPr lang="en-US" dirty="0" smtClean="0"/>
              <a:t> </a:t>
            </a:r>
            <a:r>
              <a:rPr lang="en-US" dirty="0" err="1" smtClean="0"/>
              <a:t>là</a:t>
            </a:r>
            <a:r>
              <a:rPr lang="en-US" dirty="0" smtClean="0"/>
              <a:t> </a:t>
            </a:r>
            <a:r>
              <a:rPr lang="en-US" dirty="0" err="1" smtClean="0"/>
              <a:t>lớp</a:t>
            </a:r>
            <a:r>
              <a:rPr lang="en-US" dirty="0" smtClean="0"/>
              <a:t> cha (superclass)</a:t>
            </a:r>
          </a:p>
          <a:p>
            <a:r>
              <a:rPr lang="en-US" dirty="0" err="1" smtClean="0"/>
              <a:t>Từ</a:t>
            </a:r>
            <a:r>
              <a:rPr lang="en-US" dirty="0" smtClean="0"/>
              <a:t> </a:t>
            </a:r>
            <a:r>
              <a:rPr lang="en-US" dirty="0" err="1" smtClean="0"/>
              <a:t>khóa</a:t>
            </a:r>
            <a:r>
              <a:rPr lang="en-US" dirty="0" smtClean="0"/>
              <a:t> extend </a:t>
            </a:r>
            <a:r>
              <a:rPr lang="en-US" dirty="0" err="1" smtClean="0"/>
              <a:t>được</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để</a:t>
            </a:r>
            <a:r>
              <a:rPr lang="en-US" dirty="0" smtClean="0"/>
              <a:t> </a:t>
            </a:r>
            <a:r>
              <a:rPr lang="en-US" dirty="0" err="1" smtClean="0"/>
              <a:t>thừa</a:t>
            </a:r>
            <a:r>
              <a:rPr lang="en-US" dirty="0" smtClean="0"/>
              <a:t> </a:t>
            </a:r>
            <a:r>
              <a:rPr lang="en-US" dirty="0" err="1" smtClean="0"/>
              <a:t>kế</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của</a:t>
            </a:r>
            <a:r>
              <a:rPr lang="en-US" dirty="0" smtClean="0"/>
              <a:t> class</a:t>
            </a:r>
          </a:p>
          <a:p>
            <a:pPr lvl="1">
              <a:buFont typeface="Wingdings" panose="05000000000000000000" pitchFamily="2" charset="2"/>
              <a:buChar char="v"/>
            </a:pPr>
            <a:r>
              <a:rPr lang="en-US" b="1" u="sng" dirty="0" err="1" smtClean="0"/>
              <a:t>Cú</a:t>
            </a:r>
            <a:r>
              <a:rPr lang="en-US" b="1" u="sng" dirty="0" smtClean="0"/>
              <a:t> </a:t>
            </a:r>
            <a:r>
              <a:rPr lang="en-US" b="1" u="sng" dirty="0" err="1" smtClean="0"/>
              <a:t>pháp</a:t>
            </a:r>
            <a:r>
              <a:rPr lang="en-US" dirty="0" smtClean="0"/>
              <a:t>:</a:t>
            </a:r>
          </a:p>
          <a:p>
            <a:pPr marL="457200" lvl="1" indent="0">
              <a:buNone/>
            </a:pPr>
            <a:r>
              <a:rPr lang="en-US" i="1" dirty="0" smtClean="0"/>
              <a:t>class Super</a:t>
            </a:r>
          </a:p>
          <a:p>
            <a:pPr marL="457200" lvl="1" indent="0">
              <a:buNone/>
            </a:pPr>
            <a:r>
              <a:rPr lang="en-US" i="1" dirty="0" smtClean="0"/>
              <a:t>{</a:t>
            </a:r>
          </a:p>
          <a:p>
            <a:pPr marL="457200" lvl="1" indent="0">
              <a:buNone/>
            </a:pPr>
            <a:r>
              <a:rPr lang="en-US" i="1" dirty="0" smtClean="0"/>
              <a:t>……</a:t>
            </a:r>
          </a:p>
          <a:p>
            <a:pPr marL="457200" lvl="1" indent="0">
              <a:buNone/>
            </a:pPr>
            <a:r>
              <a:rPr lang="en-US" i="1" dirty="0" smtClean="0"/>
              <a:t>……</a:t>
            </a:r>
          </a:p>
          <a:p>
            <a:pPr marL="457200" lvl="1" indent="0">
              <a:buNone/>
            </a:pPr>
            <a:r>
              <a:rPr lang="en-US" i="1" dirty="0" smtClean="0"/>
              <a:t>}</a:t>
            </a:r>
          </a:p>
          <a:p>
            <a:pPr marL="457200" lvl="1" indent="0">
              <a:buNone/>
            </a:pPr>
            <a:r>
              <a:rPr lang="en-US" i="1" dirty="0" smtClean="0"/>
              <a:t>class sub extends Super</a:t>
            </a:r>
          </a:p>
          <a:p>
            <a:pPr marL="457200" lvl="1" indent="0">
              <a:buNone/>
            </a:pPr>
            <a:r>
              <a:rPr lang="en-US" i="1" dirty="0" smtClean="0"/>
              <a:t>{</a:t>
            </a:r>
          </a:p>
          <a:p>
            <a:pPr marL="457200" lvl="1" indent="0">
              <a:buNone/>
            </a:pPr>
            <a:r>
              <a:rPr lang="en-US" i="1" dirty="0"/>
              <a:t> </a:t>
            </a:r>
            <a:r>
              <a:rPr lang="en-US" i="1" dirty="0" smtClean="0"/>
              <a:t> ……</a:t>
            </a:r>
          </a:p>
          <a:p>
            <a:pPr marL="457200" lvl="1" indent="0">
              <a:buNone/>
            </a:pPr>
            <a:r>
              <a:rPr lang="en-US" i="1" dirty="0"/>
              <a:t> </a:t>
            </a:r>
            <a:r>
              <a:rPr lang="en-US" i="1" dirty="0" smtClean="0"/>
              <a:t> ……</a:t>
            </a:r>
          </a:p>
          <a:p>
            <a:pPr marL="457200" lvl="1" indent="0">
              <a:buNone/>
            </a:pPr>
            <a:r>
              <a:rPr lang="en-US" i="1" dirty="0" smtClean="0"/>
              <a:t>}</a:t>
            </a:r>
          </a:p>
          <a:p>
            <a:pPr marL="0" indent="0">
              <a:buNone/>
            </a:pPr>
            <a:endParaRPr lang="en-US" dirty="0"/>
          </a:p>
        </p:txBody>
      </p:sp>
    </p:spTree>
    <p:extLst>
      <p:ext uri="{BB962C8B-B14F-4D97-AF65-F5344CB8AC3E}">
        <p14:creationId xmlns:p14="http://schemas.microsoft.com/office/powerpoint/2010/main" val="39197922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Minh </a:t>
            </a:r>
            <a:r>
              <a:rPr lang="en-US" dirty="0" err="1" smtClean="0"/>
              <a:t>Họa</a:t>
            </a:r>
            <a:r>
              <a:rPr lang="en-US" dirty="0" smtClean="0"/>
              <a:t> </a:t>
            </a:r>
            <a:r>
              <a:rPr lang="en-US" dirty="0" err="1" smtClean="0"/>
              <a:t>Thừa</a:t>
            </a:r>
            <a:r>
              <a:rPr lang="en-US" dirty="0" smtClean="0"/>
              <a:t> </a:t>
            </a:r>
            <a:r>
              <a:rPr lang="en-US" dirty="0" err="1" smtClean="0"/>
              <a:t>kế</a:t>
            </a:r>
            <a:endParaRPr lang="en-US" dirty="0"/>
          </a:p>
        </p:txBody>
      </p:sp>
      <p:pic>
        <p:nvPicPr>
          <p:cNvPr id="4" name="Content Placeholder 3"/>
          <p:cNvPicPr>
            <a:picLocks noGrp="1" noChangeAspect="1"/>
          </p:cNvPicPr>
          <p:nvPr>
            <p:ph idx="1"/>
          </p:nvPr>
        </p:nvPicPr>
        <p:blipFill>
          <a:blip r:embed="rId2"/>
          <a:stretch>
            <a:fillRect/>
          </a:stretch>
        </p:blipFill>
        <p:spPr>
          <a:xfrm>
            <a:off x="194311" y="1371600"/>
            <a:ext cx="4949189" cy="5154930"/>
          </a:xfrm>
          <a:prstGeom prst="rect">
            <a:avLst/>
          </a:prstGeom>
        </p:spPr>
      </p:pic>
      <p:sp>
        <p:nvSpPr>
          <p:cNvPr id="5" name="TextBox 4"/>
          <p:cNvSpPr txBox="1"/>
          <p:nvPr/>
        </p:nvSpPr>
        <p:spPr>
          <a:xfrm>
            <a:off x="5520690" y="1485900"/>
            <a:ext cx="4777740" cy="646331"/>
          </a:xfrm>
          <a:prstGeom prst="rect">
            <a:avLst/>
          </a:prstGeom>
          <a:noFill/>
        </p:spPr>
        <p:txBody>
          <a:bodyPr wrap="square" rtlCol="0">
            <a:spAutoFit/>
          </a:bodyPr>
          <a:lstStyle/>
          <a:p>
            <a:r>
              <a:rPr lang="en-US" dirty="0" err="1" smtClean="0"/>
              <a:t>Biên</a:t>
            </a:r>
            <a:r>
              <a:rPr lang="en-US" dirty="0" smtClean="0"/>
              <a:t> </a:t>
            </a:r>
            <a:r>
              <a:rPr lang="en-US" dirty="0" err="1" smtClean="0"/>
              <a:t>dịch</a:t>
            </a:r>
            <a:r>
              <a:rPr lang="en-US" dirty="0" smtClean="0"/>
              <a:t> </a:t>
            </a:r>
            <a:r>
              <a:rPr lang="en-US" dirty="0" err="1" smtClean="0"/>
              <a:t>và</a:t>
            </a:r>
            <a:r>
              <a:rPr lang="en-US" dirty="0" smtClean="0"/>
              <a:t> </a:t>
            </a:r>
            <a:r>
              <a:rPr lang="en-US" dirty="0" err="1" smtClean="0"/>
              <a:t>thực</a:t>
            </a:r>
            <a:r>
              <a:rPr lang="en-US" dirty="0" smtClean="0"/>
              <a:t> </a:t>
            </a:r>
            <a:r>
              <a:rPr lang="en-US" dirty="0" err="1" smtClean="0"/>
              <a:t>thi</a:t>
            </a:r>
            <a:r>
              <a:rPr lang="en-US" dirty="0" smtClean="0"/>
              <a:t> </a:t>
            </a:r>
            <a:r>
              <a:rPr lang="en-US" dirty="0" err="1" smtClean="0"/>
              <a:t>đoạn</a:t>
            </a:r>
            <a:r>
              <a:rPr lang="en-US" dirty="0" smtClean="0"/>
              <a:t> code </a:t>
            </a:r>
            <a:r>
              <a:rPr lang="en-US" dirty="0" err="1" smtClean="0"/>
              <a:t>trên</a:t>
            </a:r>
            <a:r>
              <a:rPr lang="en-US" dirty="0" smtClean="0"/>
              <a:t> </a:t>
            </a:r>
            <a:r>
              <a:rPr lang="en-US" dirty="0" err="1" smtClean="0"/>
              <a:t>bằng</a:t>
            </a:r>
            <a:r>
              <a:rPr lang="en-US" dirty="0" smtClean="0"/>
              <a:t> </a:t>
            </a:r>
            <a:r>
              <a:rPr lang="en-US" dirty="0" err="1" smtClean="0"/>
              <a:t>câu</a:t>
            </a:r>
            <a:r>
              <a:rPr lang="en-US" dirty="0" smtClean="0"/>
              <a:t> </a:t>
            </a:r>
            <a:r>
              <a:rPr lang="en-US" dirty="0" err="1" smtClean="0"/>
              <a:t>lệnh</a:t>
            </a:r>
            <a:r>
              <a:rPr lang="en-US" dirty="0" smtClean="0"/>
              <a:t>:</a:t>
            </a:r>
            <a:endParaRPr lang="en-US" dirty="0"/>
          </a:p>
        </p:txBody>
      </p:sp>
      <p:pic>
        <p:nvPicPr>
          <p:cNvPr id="6" name="Picture 5"/>
          <p:cNvPicPr>
            <a:picLocks noChangeAspect="1"/>
          </p:cNvPicPr>
          <p:nvPr/>
        </p:nvPicPr>
        <p:blipFill>
          <a:blip r:embed="rId3"/>
          <a:stretch>
            <a:fillRect/>
          </a:stretch>
        </p:blipFill>
        <p:spPr>
          <a:xfrm>
            <a:off x="5794057" y="2132231"/>
            <a:ext cx="2981325" cy="800100"/>
          </a:xfrm>
          <a:prstGeom prst="rect">
            <a:avLst/>
          </a:prstGeom>
        </p:spPr>
      </p:pic>
      <p:sp>
        <p:nvSpPr>
          <p:cNvPr id="7" name="TextBox 6"/>
          <p:cNvSpPr txBox="1"/>
          <p:nvPr/>
        </p:nvSpPr>
        <p:spPr>
          <a:xfrm>
            <a:off x="5657850" y="3371850"/>
            <a:ext cx="4034790" cy="369332"/>
          </a:xfrm>
          <a:prstGeom prst="rect">
            <a:avLst/>
          </a:prstGeom>
          <a:noFill/>
        </p:spPr>
        <p:txBody>
          <a:bodyPr wrap="square" rtlCol="0">
            <a:spAutoFit/>
          </a:bodyPr>
          <a:lstStyle/>
          <a:p>
            <a:r>
              <a:rPr lang="en-US" dirty="0" err="1" smtClean="0"/>
              <a:t>Kết</a:t>
            </a:r>
            <a:r>
              <a:rPr lang="en-US" dirty="0" smtClean="0"/>
              <a:t> </a:t>
            </a:r>
            <a:r>
              <a:rPr lang="en-US" dirty="0" err="1" smtClean="0"/>
              <a:t>quả</a:t>
            </a:r>
            <a:r>
              <a:rPr lang="en-US" dirty="0" smtClean="0"/>
              <a:t> </a:t>
            </a:r>
            <a:r>
              <a:rPr lang="en-US" dirty="0" err="1" smtClean="0"/>
              <a:t>sẽ</a:t>
            </a:r>
            <a:r>
              <a:rPr lang="en-US" dirty="0" smtClean="0"/>
              <a:t> </a:t>
            </a:r>
            <a:r>
              <a:rPr lang="en-US" dirty="0" err="1" smtClean="0"/>
              <a:t>như</a:t>
            </a:r>
            <a:r>
              <a:rPr lang="en-US" dirty="0" smtClean="0"/>
              <a:t> </a:t>
            </a:r>
            <a:r>
              <a:rPr lang="en-US" dirty="0" err="1" smtClean="0"/>
              <a:t>sau</a:t>
            </a:r>
            <a:r>
              <a:rPr lang="en-US" dirty="0" smtClean="0"/>
              <a:t>:</a:t>
            </a:r>
            <a:endParaRPr lang="en-US" dirty="0"/>
          </a:p>
        </p:txBody>
      </p:sp>
      <p:pic>
        <p:nvPicPr>
          <p:cNvPr id="8" name="Picture 7"/>
          <p:cNvPicPr>
            <a:picLocks noChangeAspect="1"/>
          </p:cNvPicPr>
          <p:nvPr/>
        </p:nvPicPr>
        <p:blipFill>
          <a:blip r:embed="rId4"/>
          <a:stretch>
            <a:fillRect/>
          </a:stretch>
        </p:blipFill>
        <p:spPr>
          <a:xfrm>
            <a:off x="5668327" y="3949065"/>
            <a:ext cx="4838700" cy="1057275"/>
          </a:xfrm>
          <a:prstGeom prst="rect">
            <a:avLst/>
          </a:prstGeom>
        </p:spPr>
      </p:pic>
    </p:spTree>
    <p:extLst>
      <p:ext uri="{BB962C8B-B14F-4D97-AF65-F5344CB8AC3E}">
        <p14:creationId xmlns:p14="http://schemas.microsoft.com/office/powerpoint/2010/main" val="22694510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Ghi</a:t>
            </a:r>
            <a:r>
              <a:rPr lang="en-US" dirty="0" smtClean="0"/>
              <a:t> </a:t>
            </a:r>
            <a:r>
              <a:rPr lang="en-US" dirty="0" err="1" smtClean="0"/>
              <a:t>đè</a:t>
            </a:r>
            <a:r>
              <a:rPr lang="en-US" dirty="0" smtClean="0"/>
              <a:t> </a:t>
            </a:r>
            <a:r>
              <a:rPr lang="en-US" dirty="0" err="1" smtClean="0"/>
              <a:t>trong</a:t>
            </a:r>
            <a:r>
              <a:rPr lang="en-US" dirty="0" smtClean="0"/>
              <a:t> java</a:t>
            </a:r>
            <a:endParaRPr lang="en-US" dirty="0"/>
          </a:p>
        </p:txBody>
      </p:sp>
      <p:sp>
        <p:nvSpPr>
          <p:cNvPr id="3" name="Content Placeholder 2"/>
          <p:cNvSpPr>
            <a:spLocks noGrp="1"/>
          </p:cNvSpPr>
          <p:nvPr>
            <p:ph idx="1"/>
          </p:nvPr>
        </p:nvSpPr>
        <p:spPr/>
        <p:txBody>
          <a:bodyPr/>
          <a:lstStyle/>
          <a:p>
            <a:pPr marL="0" indent="0">
              <a:buNone/>
            </a:pPr>
            <a:r>
              <a:rPr lang="en-US" dirty="0" err="1" smtClean="0"/>
              <a:t>Lớp</a:t>
            </a:r>
            <a:r>
              <a:rPr lang="en-US" dirty="0" smtClean="0"/>
              <a:t> con </a:t>
            </a:r>
            <a:r>
              <a:rPr lang="en-US" dirty="0" err="1" smtClean="0"/>
              <a:t>có</a:t>
            </a:r>
            <a:r>
              <a:rPr lang="en-US" dirty="0" smtClean="0"/>
              <a:t> </a:t>
            </a:r>
            <a:r>
              <a:rPr lang="en-US" dirty="0" err="1" smtClean="0"/>
              <a:t>thể</a:t>
            </a:r>
            <a:r>
              <a:rPr lang="en-US" dirty="0" smtClean="0"/>
              <a:t> </a:t>
            </a:r>
            <a:r>
              <a:rPr lang="en-US" dirty="0" err="1" smtClean="0"/>
              <a:t>thực</a:t>
            </a:r>
            <a:r>
              <a:rPr lang="en-US" dirty="0" smtClean="0"/>
              <a:t> </a:t>
            </a:r>
            <a:r>
              <a:rPr lang="en-US" dirty="0" err="1" smtClean="0"/>
              <a:t>thi</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của</a:t>
            </a:r>
            <a:r>
              <a:rPr lang="en-US" dirty="0" smtClean="0"/>
              <a:t> </a:t>
            </a:r>
            <a:r>
              <a:rPr lang="en-US" dirty="0" err="1" smtClean="0"/>
              <a:t>lớp</a:t>
            </a:r>
            <a:r>
              <a:rPr lang="en-US" dirty="0" smtClean="0"/>
              <a:t> cha </a:t>
            </a:r>
            <a:r>
              <a:rPr lang="en-US" dirty="0" err="1" smtClean="0"/>
              <a:t>dựa</a:t>
            </a:r>
            <a:r>
              <a:rPr lang="en-US" dirty="0" smtClean="0"/>
              <a:t> </a:t>
            </a:r>
            <a:r>
              <a:rPr lang="en-US" dirty="0" err="1" smtClean="0"/>
              <a:t>trên</a:t>
            </a:r>
            <a:r>
              <a:rPr lang="en-US" dirty="0" smtClean="0"/>
              <a:t> </a:t>
            </a:r>
            <a:r>
              <a:rPr lang="en-US" dirty="0" err="1" smtClean="0"/>
              <a:t>yêu</a:t>
            </a:r>
            <a:r>
              <a:rPr lang="en-US" dirty="0" smtClean="0"/>
              <a:t> </a:t>
            </a:r>
            <a:r>
              <a:rPr lang="en-US" dirty="0" err="1" smtClean="0"/>
              <a:t>cầu</a:t>
            </a:r>
            <a:r>
              <a:rPr lang="en-US" dirty="0" smtClean="0"/>
              <a:t> </a:t>
            </a:r>
            <a:r>
              <a:rPr lang="en-US" dirty="0" err="1" smtClean="0"/>
              <a:t>của</a:t>
            </a:r>
            <a:r>
              <a:rPr lang="en-US" dirty="0" smtClean="0"/>
              <a:t> </a:t>
            </a:r>
            <a:r>
              <a:rPr lang="en-US" dirty="0" err="1" smtClean="0"/>
              <a:t>nó</a:t>
            </a:r>
            <a:endParaRPr lang="en-US" dirty="0" smtClean="0"/>
          </a:p>
          <a:p>
            <a:pPr marL="0" indent="0">
              <a:buNone/>
            </a:pPr>
            <a:endParaRPr lang="en-US" dirty="0"/>
          </a:p>
        </p:txBody>
      </p:sp>
      <p:pic>
        <p:nvPicPr>
          <p:cNvPr id="4" name="Picture 3"/>
          <p:cNvPicPr>
            <a:picLocks noChangeAspect="1"/>
          </p:cNvPicPr>
          <p:nvPr/>
        </p:nvPicPr>
        <p:blipFill>
          <a:blip r:embed="rId2"/>
          <a:stretch>
            <a:fillRect/>
          </a:stretch>
        </p:blipFill>
        <p:spPr>
          <a:xfrm>
            <a:off x="838200" y="2701290"/>
            <a:ext cx="4328160" cy="3928110"/>
          </a:xfrm>
          <a:prstGeom prst="rect">
            <a:avLst/>
          </a:prstGeom>
        </p:spPr>
      </p:pic>
      <p:pic>
        <p:nvPicPr>
          <p:cNvPr id="5" name="Picture 4"/>
          <p:cNvPicPr>
            <a:picLocks noChangeAspect="1"/>
          </p:cNvPicPr>
          <p:nvPr/>
        </p:nvPicPr>
        <p:blipFill>
          <a:blip r:embed="rId3"/>
          <a:stretch>
            <a:fillRect/>
          </a:stretch>
        </p:blipFill>
        <p:spPr>
          <a:xfrm>
            <a:off x="6874192" y="3239294"/>
            <a:ext cx="2352675" cy="762000"/>
          </a:xfrm>
          <a:prstGeom prst="rect">
            <a:avLst/>
          </a:prstGeom>
        </p:spPr>
      </p:pic>
    </p:spTree>
    <p:extLst>
      <p:ext uri="{BB962C8B-B14F-4D97-AF65-F5344CB8AC3E}">
        <p14:creationId xmlns:p14="http://schemas.microsoft.com/office/powerpoint/2010/main" val="33933814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INTERFACE </a:t>
            </a:r>
            <a:r>
              <a:rPr lang="en-US" dirty="0"/>
              <a:t>TRONG JAVA</a:t>
            </a:r>
          </a:p>
        </p:txBody>
      </p:sp>
      <p:sp>
        <p:nvSpPr>
          <p:cNvPr id="3" name="Content Placeholder 2"/>
          <p:cNvSpPr>
            <a:spLocks noGrp="1"/>
          </p:cNvSpPr>
          <p:nvPr>
            <p:ph idx="1"/>
          </p:nvPr>
        </p:nvSpPr>
        <p:spPr/>
        <p:txBody>
          <a:bodyPr/>
          <a:lstStyle/>
          <a:p>
            <a:r>
              <a:rPr lang="en-US" dirty="0" err="1" smtClean="0"/>
              <a:t>Một</a:t>
            </a:r>
            <a:r>
              <a:rPr lang="en-US" dirty="0" smtClean="0"/>
              <a:t> interface </a:t>
            </a:r>
            <a:r>
              <a:rPr lang="en-US" dirty="0" err="1" smtClean="0"/>
              <a:t>là</a:t>
            </a:r>
            <a:r>
              <a:rPr lang="en-US" dirty="0" smtClean="0"/>
              <a:t> </a:t>
            </a:r>
            <a:r>
              <a:rPr lang="en-US" dirty="0" err="1" smtClean="0"/>
              <a:t>một</a:t>
            </a:r>
            <a:r>
              <a:rPr lang="en-US" dirty="0" smtClean="0"/>
              <a:t> </a:t>
            </a:r>
            <a:r>
              <a:rPr lang="en-US" dirty="0" err="1" smtClean="0"/>
              <a:t>kiểu</a:t>
            </a:r>
            <a:r>
              <a:rPr lang="en-US" dirty="0" smtClean="0"/>
              <a:t> </a:t>
            </a:r>
            <a:r>
              <a:rPr lang="en-US" dirty="0" err="1" smtClean="0"/>
              <a:t>dữ</a:t>
            </a:r>
            <a:r>
              <a:rPr lang="en-US" dirty="0" smtClean="0"/>
              <a:t> </a:t>
            </a:r>
            <a:r>
              <a:rPr lang="en-US" dirty="0" err="1" smtClean="0"/>
              <a:t>liệu</a:t>
            </a:r>
            <a:r>
              <a:rPr lang="en-US" dirty="0" smtClean="0"/>
              <a:t> </a:t>
            </a:r>
            <a:r>
              <a:rPr lang="en-US" dirty="0" err="1" smtClean="0"/>
              <a:t>tham</a:t>
            </a:r>
            <a:r>
              <a:rPr lang="en-US" dirty="0" smtClean="0"/>
              <a:t> </a:t>
            </a:r>
            <a:r>
              <a:rPr lang="en-US" dirty="0" err="1" smtClean="0"/>
              <a:t>chiếu</a:t>
            </a:r>
            <a:r>
              <a:rPr lang="en-US" dirty="0" smtClean="0"/>
              <a:t> </a:t>
            </a:r>
            <a:r>
              <a:rPr lang="en-US" dirty="0" err="1" smtClean="0"/>
              <a:t>trong</a:t>
            </a:r>
            <a:r>
              <a:rPr lang="en-US" dirty="0" smtClean="0"/>
              <a:t> java. </a:t>
            </a:r>
            <a:r>
              <a:rPr lang="en-US" dirty="0" err="1" smtClean="0"/>
              <a:t>Nó</a:t>
            </a:r>
            <a:r>
              <a:rPr lang="en-US" dirty="0" smtClean="0"/>
              <a:t> </a:t>
            </a:r>
            <a:r>
              <a:rPr lang="en-US" dirty="0" err="1" smtClean="0"/>
              <a:t>tương</a:t>
            </a:r>
            <a:r>
              <a:rPr lang="en-US" dirty="0" smtClean="0"/>
              <a:t> </a:t>
            </a:r>
            <a:r>
              <a:rPr lang="en-US" dirty="0" err="1" smtClean="0"/>
              <a:t>tự</a:t>
            </a:r>
            <a:r>
              <a:rPr lang="en-US" dirty="0" smtClean="0"/>
              <a:t> </a:t>
            </a:r>
            <a:r>
              <a:rPr lang="en-US" dirty="0" err="1" smtClean="0"/>
              <a:t>giống</a:t>
            </a:r>
            <a:r>
              <a:rPr lang="en-US" dirty="0" smtClean="0"/>
              <a:t> class. </a:t>
            </a:r>
            <a:r>
              <a:rPr lang="en-US" dirty="0" err="1" smtClean="0"/>
              <a:t>Nó</a:t>
            </a:r>
            <a:r>
              <a:rPr lang="en-US" dirty="0" smtClean="0"/>
              <a:t> </a:t>
            </a:r>
            <a:r>
              <a:rPr lang="en-US" dirty="0" err="1" smtClean="0"/>
              <a:t>là</a:t>
            </a:r>
            <a:r>
              <a:rPr lang="en-US" dirty="0" smtClean="0"/>
              <a:t> </a:t>
            </a:r>
            <a:r>
              <a:rPr lang="en-US" dirty="0" err="1" smtClean="0"/>
              <a:t>một</a:t>
            </a:r>
            <a:r>
              <a:rPr lang="en-US" dirty="0" smtClean="0"/>
              <a:t> </a:t>
            </a:r>
            <a:r>
              <a:rPr lang="en-US" dirty="0" err="1" smtClean="0"/>
              <a:t>tập</a:t>
            </a:r>
            <a:r>
              <a:rPr lang="en-US" dirty="0" smtClean="0"/>
              <a:t> </a:t>
            </a:r>
            <a:r>
              <a:rPr lang="en-US" dirty="0" err="1" smtClean="0"/>
              <a:t>hợp</a:t>
            </a:r>
            <a:r>
              <a:rPr lang="en-US" dirty="0" smtClean="0"/>
              <a:t> </a:t>
            </a:r>
            <a:r>
              <a:rPr lang="en-US" dirty="0" err="1" smtClean="0"/>
              <a:t>của</a:t>
            </a:r>
            <a:r>
              <a:rPr lang="en-US" dirty="0" smtClean="0"/>
              <a:t> </a:t>
            </a:r>
            <a:r>
              <a:rPr lang="en-US" dirty="0" err="1" smtClean="0"/>
              <a:t>những</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ảo</a:t>
            </a:r>
            <a:r>
              <a:rPr lang="en-US" dirty="0" smtClean="0"/>
              <a:t>. </a:t>
            </a:r>
            <a:r>
              <a:rPr lang="en-US" dirty="0" err="1" smtClean="0"/>
              <a:t>Một</a:t>
            </a:r>
            <a:r>
              <a:rPr lang="en-US" dirty="0" smtClean="0"/>
              <a:t> class </a:t>
            </a:r>
            <a:r>
              <a:rPr lang="en-US" dirty="0" err="1" smtClean="0"/>
              <a:t>thực</a:t>
            </a:r>
            <a:r>
              <a:rPr lang="en-US" dirty="0" smtClean="0"/>
              <a:t> </a:t>
            </a:r>
            <a:r>
              <a:rPr lang="en-US" dirty="0" err="1" smtClean="0"/>
              <a:t>thi</a:t>
            </a:r>
            <a:r>
              <a:rPr lang="en-US" dirty="0" smtClean="0"/>
              <a:t> 1 </a:t>
            </a:r>
            <a:r>
              <a:rPr lang="en-US" dirty="0" err="1" smtClean="0"/>
              <a:t>giao</a:t>
            </a:r>
            <a:r>
              <a:rPr lang="en-US" dirty="0" smtClean="0"/>
              <a:t> </a:t>
            </a:r>
            <a:r>
              <a:rPr lang="en-US" dirty="0" err="1" smtClean="0"/>
              <a:t>diện</a:t>
            </a:r>
            <a:r>
              <a:rPr lang="en-US" dirty="0" smtClean="0"/>
              <a:t>.</a:t>
            </a:r>
          </a:p>
          <a:p>
            <a:r>
              <a:rPr lang="en-US" dirty="0" err="1" smtClean="0"/>
              <a:t>Khai</a:t>
            </a:r>
            <a:r>
              <a:rPr lang="en-US" dirty="0" smtClean="0"/>
              <a:t> </a:t>
            </a:r>
            <a:r>
              <a:rPr lang="en-US" dirty="0" err="1" smtClean="0"/>
              <a:t>báo</a:t>
            </a:r>
            <a:r>
              <a:rPr lang="en-US" dirty="0" smtClean="0"/>
              <a:t> interface:</a:t>
            </a:r>
          </a:p>
          <a:p>
            <a:pPr lvl="1"/>
            <a:r>
              <a:rPr lang="en-US" dirty="0" err="1" smtClean="0"/>
              <a:t>Từ</a:t>
            </a:r>
            <a:r>
              <a:rPr lang="en-US" dirty="0" smtClean="0"/>
              <a:t> </a:t>
            </a:r>
            <a:r>
              <a:rPr lang="en-US" dirty="0" err="1" smtClean="0"/>
              <a:t>khóa</a:t>
            </a:r>
            <a:r>
              <a:rPr lang="en-US" dirty="0" smtClean="0"/>
              <a:t> interface </a:t>
            </a:r>
            <a:r>
              <a:rPr lang="en-US" dirty="0" err="1" smtClean="0"/>
              <a:t>được</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để</a:t>
            </a:r>
            <a:r>
              <a:rPr lang="en-US" dirty="0" smtClean="0"/>
              <a:t> </a:t>
            </a:r>
            <a:r>
              <a:rPr lang="en-US" dirty="0" err="1" smtClean="0"/>
              <a:t>khai</a:t>
            </a:r>
            <a:r>
              <a:rPr lang="en-US" dirty="0" smtClean="0"/>
              <a:t> </a:t>
            </a:r>
            <a:r>
              <a:rPr lang="en-US" dirty="0" err="1" smtClean="0"/>
              <a:t>báo</a:t>
            </a:r>
            <a:r>
              <a:rPr lang="en-US" dirty="0" smtClean="0"/>
              <a:t> 1 interface.</a:t>
            </a:r>
          </a:p>
          <a:p>
            <a:pPr lvl="1"/>
            <a:r>
              <a:rPr lang="en-US" dirty="0" err="1" smtClean="0"/>
              <a:t>Ví</a:t>
            </a:r>
            <a:r>
              <a:rPr lang="en-US" dirty="0" smtClean="0"/>
              <a:t> </a:t>
            </a:r>
            <a:r>
              <a:rPr lang="en-US" dirty="0" err="1" smtClean="0"/>
              <a:t>dụ</a:t>
            </a:r>
            <a:r>
              <a:rPr lang="en-US" dirty="0" smtClean="0"/>
              <a:t>:</a:t>
            </a:r>
          </a:p>
          <a:p>
            <a:pPr lvl="1"/>
            <a:endParaRPr lang="en-US" dirty="0" smtClean="0"/>
          </a:p>
          <a:p>
            <a:endParaRPr lang="en-US" dirty="0"/>
          </a:p>
        </p:txBody>
      </p:sp>
      <p:pic>
        <p:nvPicPr>
          <p:cNvPr id="4" name="Picture 3"/>
          <p:cNvPicPr>
            <a:picLocks noChangeAspect="1"/>
          </p:cNvPicPr>
          <p:nvPr/>
        </p:nvPicPr>
        <p:blipFill>
          <a:blip r:embed="rId2"/>
          <a:stretch>
            <a:fillRect/>
          </a:stretch>
        </p:blipFill>
        <p:spPr>
          <a:xfrm>
            <a:off x="954405" y="4380547"/>
            <a:ext cx="5438775" cy="2028825"/>
          </a:xfrm>
          <a:prstGeom prst="rect">
            <a:avLst/>
          </a:prstGeom>
        </p:spPr>
      </p:pic>
      <p:pic>
        <p:nvPicPr>
          <p:cNvPr id="5" name="Picture 4"/>
          <p:cNvPicPr>
            <a:picLocks noChangeAspect="1"/>
          </p:cNvPicPr>
          <p:nvPr/>
        </p:nvPicPr>
        <p:blipFill>
          <a:blip r:embed="rId3"/>
          <a:stretch>
            <a:fillRect/>
          </a:stretch>
        </p:blipFill>
        <p:spPr>
          <a:xfrm>
            <a:off x="7286625" y="4380547"/>
            <a:ext cx="3676650" cy="1333500"/>
          </a:xfrm>
          <a:prstGeom prst="rect">
            <a:avLst/>
          </a:prstGeom>
        </p:spPr>
      </p:pic>
    </p:spTree>
    <p:extLst>
      <p:ext uri="{BB962C8B-B14F-4D97-AF65-F5344CB8AC3E}">
        <p14:creationId xmlns:p14="http://schemas.microsoft.com/office/powerpoint/2010/main" val="22283329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THỰC THI INTERFACE</a:t>
            </a:r>
            <a:endParaRPr lang="en-US" dirty="0"/>
          </a:p>
        </p:txBody>
      </p:sp>
      <p:sp>
        <p:nvSpPr>
          <p:cNvPr id="3" name="Content Placeholder 2"/>
          <p:cNvSpPr>
            <a:spLocks noGrp="1"/>
          </p:cNvSpPr>
          <p:nvPr>
            <p:ph idx="1"/>
          </p:nvPr>
        </p:nvSpPr>
        <p:spPr/>
        <p:txBody>
          <a:bodyPr/>
          <a:lstStyle/>
          <a:p>
            <a:r>
              <a:rPr lang="en-US" dirty="0" err="1" smtClean="0"/>
              <a:t>Một</a:t>
            </a:r>
            <a:r>
              <a:rPr lang="en-US" dirty="0" smtClean="0"/>
              <a:t> class </a:t>
            </a:r>
            <a:r>
              <a:rPr lang="en-US" dirty="0" err="1" smtClean="0"/>
              <a:t>dùng</a:t>
            </a:r>
            <a:r>
              <a:rPr lang="en-US" dirty="0" smtClean="0"/>
              <a:t> </a:t>
            </a:r>
            <a:r>
              <a:rPr lang="en-US" dirty="0" err="1" smtClean="0"/>
              <a:t>từ</a:t>
            </a:r>
            <a:r>
              <a:rPr lang="en-US" dirty="0" smtClean="0"/>
              <a:t> </a:t>
            </a:r>
            <a:r>
              <a:rPr lang="en-US" dirty="0" err="1" smtClean="0"/>
              <a:t>khóa</a:t>
            </a:r>
            <a:r>
              <a:rPr lang="en-US" dirty="0" smtClean="0"/>
              <a:t> implement </a:t>
            </a:r>
            <a:r>
              <a:rPr lang="en-US" dirty="0" err="1" smtClean="0"/>
              <a:t>để</a:t>
            </a:r>
            <a:r>
              <a:rPr lang="en-US" dirty="0" smtClean="0"/>
              <a:t> </a:t>
            </a:r>
            <a:r>
              <a:rPr lang="en-US" dirty="0" err="1" smtClean="0"/>
              <a:t>thực</a:t>
            </a:r>
            <a:r>
              <a:rPr lang="en-US" dirty="0" smtClean="0"/>
              <a:t> </a:t>
            </a:r>
            <a:r>
              <a:rPr lang="en-US" dirty="0" err="1" smtClean="0"/>
              <a:t>thi</a:t>
            </a:r>
            <a:r>
              <a:rPr lang="en-US" dirty="0" smtClean="0"/>
              <a:t> 1 interface</a:t>
            </a:r>
            <a:endParaRPr lang="en-US" dirty="0"/>
          </a:p>
        </p:txBody>
      </p:sp>
      <p:pic>
        <p:nvPicPr>
          <p:cNvPr id="4" name="Picture 3"/>
          <p:cNvPicPr>
            <a:picLocks noChangeAspect="1"/>
          </p:cNvPicPr>
          <p:nvPr/>
        </p:nvPicPr>
        <p:blipFill>
          <a:blip r:embed="rId2"/>
          <a:stretch>
            <a:fillRect/>
          </a:stretch>
        </p:blipFill>
        <p:spPr>
          <a:xfrm>
            <a:off x="1203007" y="2378075"/>
            <a:ext cx="5762625" cy="3933825"/>
          </a:xfrm>
          <a:prstGeom prst="rect">
            <a:avLst/>
          </a:prstGeom>
        </p:spPr>
      </p:pic>
      <p:pic>
        <p:nvPicPr>
          <p:cNvPr id="5" name="Picture 4"/>
          <p:cNvPicPr>
            <a:picLocks noChangeAspect="1"/>
          </p:cNvPicPr>
          <p:nvPr/>
        </p:nvPicPr>
        <p:blipFill>
          <a:blip r:embed="rId3"/>
          <a:stretch>
            <a:fillRect/>
          </a:stretch>
        </p:blipFill>
        <p:spPr>
          <a:xfrm>
            <a:off x="7773352" y="3431699"/>
            <a:ext cx="3228975" cy="809625"/>
          </a:xfrm>
          <a:prstGeom prst="rect">
            <a:avLst/>
          </a:prstGeom>
        </p:spPr>
      </p:pic>
      <p:sp>
        <p:nvSpPr>
          <p:cNvPr id="6" name="TextBox 5"/>
          <p:cNvSpPr txBox="1"/>
          <p:nvPr/>
        </p:nvSpPr>
        <p:spPr>
          <a:xfrm>
            <a:off x="7773352" y="2994899"/>
            <a:ext cx="1085850" cy="369332"/>
          </a:xfrm>
          <a:prstGeom prst="rect">
            <a:avLst/>
          </a:prstGeom>
          <a:noFill/>
        </p:spPr>
        <p:txBody>
          <a:bodyPr wrap="square" rtlCol="0">
            <a:spAutoFit/>
          </a:bodyPr>
          <a:lstStyle/>
          <a:p>
            <a:r>
              <a:rPr lang="en-US" dirty="0" err="1" smtClean="0"/>
              <a:t>Kết</a:t>
            </a:r>
            <a:r>
              <a:rPr lang="en-US" dirty="0" smtClean="0"/>
              <a:t> </a:t>
            </a:r>
            <a:r>
              <a:rPr lang="en-US" dirty="0" err="1" smtClean="0"/>
              <a:t>quả</a:t>
            </a:r>
            <a:endParaRPr lang="en-US" dirty="0"/>
          </a:p>
        </p:txBody>
      </p:sp>
    </p:spTree>
    <p:extLst>
      <p:ext uri="{BB962C8B-B14F-4D97-AF65-F5344CB8AC3E}">
        <p14:creationId xmlns:p14="http://schemas.microsoft.com/office/powerpoint/2010/main" val="1204079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825624"/>
            <a:ext cx="10515600" cy="4918076"/>
          </a:xfrm>
        </p:spPr>
        <p:txBody>
          <a:bodyPr>
            <a:normAutofit fontScale="85000" lnSpcReduction="20000"/>
          </a:bodyPr>
          <a:lstStyle/>
          <a:p>
            <a:r>
              <a:rPr lang="vi-VN" dirty="0"/>
              <a:t>Bên cạnh đó Java còn có một số đặc tính khác:</a:t>
            </a:r>
          </a:p>
          <a:p>
            <a:pPr lvl="1"/>
            <a:r>
              <a:rPr lang="vi-VN" b="1" dirty="0"/>
              <a:t>Độc lập nền (Write Once, Run Anywhere)</a:t>
            </a:r>
            <a:r>
              <a:rPr lang="vi-VN" dirty="0"/>
              <a:t>: Không giống như nhiều ngôn ngữ lập trình khác như C và C ++, khi Java được biên dịch, nó không được biên dịch sang mã máy cụ thể, mà thay vào đó là mã byte code chạy trên máy ảo Java (JVM). Điều này đồng nghĩa với việc bất cứ thiết bị nào có cài đặt JVM sẽ có thể thực thi được các chương trình Java.</a:t>
            </a:r>
          </a:p>
          <a:p>
            <a:pPr lvl="1"/>
            <a:r>
              <a:rPr lang="vi-VN" b="1" dirty="0"/>
              <a:t>Đơn giản</a:t>
            </a:r>
            <a:r>
              <a:rPr lang="vi-VN" dirty="0"/>
              <a:t>:</a:t>
            </a:r>
            <a:r>
              <a:rPr lang="vi-VN" dirty="0">
                <a:hlinkClick r:id="rId2"/>
              </a:rPr>
              <a:t> học Java</a:t>
            </a:r>
            <a:r>
              <a:rPr lang="vi-VN" dirty="0"/>
              <a:t> thật sự dễ hơn nhiều so với C/C++, nếu bạn đã quen với các ngôn ngữ lập trình hướng đối tượng thì việc học Java sẽ dễ dàng hơn. Java trở nên đơn giản hơn so với C/C++ do đã loại bỏ tính đa kế thừa và phép toán con trỏ từ C/C++.</a:t>
            </a:r>
          </a:p>
          <a:p>
            <a:pPr lvl="1"/>
            <a:r>
              <a:rPr lang="vi-VN" b="1" dirty="0"/>
              <a:t>Bảo mật</a:t>
            </a:r>
            <a:r>
              <a:rPr lang="vi-VN" dirty="0"/>
              <a:t>: Java hỗ trợ bảo mật rất tốt bởi các thuật toán mã hóa như mã hóa một chiều (one </a:t>
            </a:r>
            <a:r>
              <a:rPr lang="vi-VN" dirty="0" smtClean="0"/>
              <a:t>w</a:t>
            </a:r>
            <a:endParaRPr lang="en-US" dirty="0" smtClean="0"/>
          </a:p>
          <a:p>
            <a:pPr lvl="1"/>
            <a:r>
              <a:rPr lang="vi-VN" dirty="0" smtClean="0"/>
              <a:t>ay </a:t>
            </a:r>
            <a:r>
              <a:rPr lang="vi-VN" dirty="0"/>
              <a:t>hashing) hoặc mã hóa công cộng (public key)...</a:t>
            </a:r>
          </a:p>
          <a:p>
            <a:pPr lvl="1"/>
            <a:r>
              <a:rPr lang="vi-VN" b="1" dirty="0"/>
              <a:t>Đa luồng</a:t>
            </a:r>
            <a:r>
              <a:rPr lang="vi-VN" dirty="0"/>
              <a:t>: Với tính năng đa luồng Java có thể viết chương trình có thể thực thi nhiều task cùng một lúc. Tính năng này thường được xử dụng rất nhiều trong lập trình game.</a:t>
            </a:r>
          </a:p>
          <a:p>
            <a:pPr lvl="1"/>
            <a:r>
              <a:rPr lang="vi-VN" b="1" dirty="0"/>
              <a:t>Hiệu suất cao </a:t>
            </a:r>
            <a:r>
              <a:rPr lang="vi-VN" dirty="0"/>
              <a:t>nhờ vào trình thu gom rác (garbage collection), giải phóng bộ nhớ đối với các đối tượng không được dùng đến</a:t>
            </a:r>
            <a:r>
              <a:rPr lang="vi-VN" dirty="0" smtClean="0"/>
              <a:t>.</a:t>
            </a:r>
            <a:endParaRPr lang="en-US" dirty="0" smtClean="0"/>
          </a:p>
          <a:p>
            <a:pPr lvl="1"/>
            <a:r>
              <a:rPr lang="vi-VN" b="1" dirty="0"/>
              <a:t>Linh hoạt</a:t>
            </a:r>
            <a:r>
              <a:rPr lang="vi-VN" dirty="0"/>
              <a:t>: Java được xem là linh hoạt hơn C/C ++ vì nó được thiết kế để thích ứng với nhiều môi trường phát triển.</a:t>
            </a:r>
          </a:p>
          <a:p>
            <a:endParaRPr lang="en-US" dirty="0"/>
          </a:p>
        </p:txBody>
      </p:sp>
    </p:spTree>
    <p:extLst>
      <p:ext uri="{BB962C8B-B14F-4D97-AF65-F5344CB8AC3E}">
        <p14:creationId xmlns:p14="http://schemas.microsoft.com/office/powerpoint/2010/main" val="22818633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EXCEPTION(BIỆT LỆ)</a:t>
            </a:r>
            <a:endParaRPr lang="en-US" dirty="0"/>
          </a:p>
        </p:txBody>
      </p:sp>
      <p:sp>
        <p:nvSpPr>
          <p:cNvPr id="3" name="Content Placeholder 2"/>
          <p:cNvSpPr>
            <a:spLocks noGrp="1"/>
          </p:cNvSpPr>
          <p:nvPr>
            <p:ph idx="1"/>
          </p:nvPr>
        </p:nvSpPr>
        <p:spPr/>
        <p:txBody>
          <a:bodyPr/>
          <a:lstStyle/>
          <a:p>
            <a:r>
              <a:rPr lang="en-US" dirty="0" err="1" smtClean="0"/>
              <a:t>Biệt</a:t>
            </a:r>
            <a:r>
              <a:rPr lang="en-US" dirty="0" smtClean="0"/>
              <a:t> </a:t>
            </a:r>
            <a:r>
              <a:rPr lang="en-US" dirty="0" err="1" smtClean="0"/>
              <a:t>lệ</a:t>
            </a:r>
            <a:r>
              <a:rPr lang="en-US" dirty="0" smtClean="0"/>
              <a:t> </a:t>
            </a:r>
            <a:r>
              <a:rPr lang="en-US" dirty="0" err="1" smtClean="0"/>
              <a:t>là</a:t>
            </a:r>
            <a:r>
              <a:rPr lang="en-US" dirty="0" smtClean="0"/>
              <a:t> 1 </a:t>
            </a:r>
            <a:r>
              <a:rPr lang="en-US" dirty="0" err="1" smtClean="0"/>
              <a:t>khả</a:t>
            </a:r>
            <a:r>
              <a:rPr lang="en-US" dirty="0" smtClean="0"/>
              <a:t> </a:t>
            </a:r>
            <a:r>
              <a:rPr lang="en-US" dirty="0" err="1" smtClean="0"/>
              <a:t>năng</a:t>
            </a:r>
            <a:r>
              <a:rPr lang="en-US" dirty="0" smtClean="0"/>
              <a:t> </a:t>
            </a:r>
            <a:r>
              <a:rPr lang="en-US" dirty="0" err="1" smtClean="0"/>
              <a:t>xử</a:t>
            </a:r>
            <a:r>
              <a:rPr lang="en-US" dirty="0" smtClean="0"/>
              <a:t> </a:t>
            </a:r>
            <a:r>
              <a:rPr lang="en-US" dirty="0" err="1" smtClean="0"/>
              <a:t>lý</a:t>
            </a:r>
            <a:r>
              <a:rPr lang="en-US" dirty="0" smtClean="0"/>
              <a:t> </a:t>
            </a:r>
            <a:r>
              <a:rPr lang="en-US" dirty="0" err="1" smtClean="0"/>
              <a:t>lỗi</a:t>
            </a:r>
            <a:r>
              <a:rPr lang="en-US" dirty="0" smtClean="0"/>
              <a:t> </a:t>
            </a:r>
            <a:r>
              <a:rPr lang="en-US" dirty="0" err="1" smtClean="0"/>
              <a:t>của</a:t>
            </a:r>
            <a:r>
              <a:rPr lang="en-US" dirty="0" smtClean="0"/>
              <a:t> </a:t>
            </a:r>
            <a:r>
              <a:rPr lang="en-US" dirty="0" err="1" smtClean="0"/>
              <a:t>ngôn</a:t>
            </a:r>
            <a:r>
              <a:rPr lang="en-US" dirty="0" smtClean="0"/>
              <a:t> </a:t>
            </a:r>
            <a:r>
              <a:rPr lang="en-US" dirty="0" err="1" smtClean="0"/>
              <a:t>ngữ</a:t>
            </a:r>
            <a:r>
              <a:rPr lang="en-US" dirty="0" smtClean="0"/>
              <a:t> </a:t>
            </a:r>
            <a:r>
              <a:rPr lang="en-US" dirty="0" err="1" smtClean="0"/>
              <a:t>lập</a:t>
            </a:r>
            <a:r>
              <a:rPr lang="en-US" dirty="0" smtClean="0"/>
              <a:t> </a:t>
            </a:r>
            <a:r>
              <a:rPr lang="en-US" dirty="0" err="1" smtClean="0"/>
              <a:t>trình</a:t>
            </a:r>
            <a:r>
              <a:rPr lang="en-US" dirty="0" smtClean="0"/>
              <a:t>.</a:t>
            </a:r>
          </a:p>
          <a:p>
            <a:r>
              <a:rPr lang="en-US" dirty="0" err="1" smtClean="0"/>
              <a:t>Biệt</a:t>
            </a:r>
            <a:r>
              <a:rPr lang="en-US" dirty="0" smtClean="0"/>
              <a:t> </a:t>
            </a:r>
            <a:r>
              <a:rPr lang="en-US" dirty="0" err="1" smtClean="0"/>
              <a:t>lệ</a:t>
            </a:r>
            <a:r>
              <a:rPr lang="en-US" dirty="0" smtClean="0"/>
              <a:t> </a:t>
            </a:r>
            <a:r>
              <a:rPr lang="en-US" dirty="0" err="1" smtClean="0"/>
              <a:t>trong</a:t>
            </a:r>
            <a:r>
              <a:rPr lang="en-US" dirty="0" smtClean="0"/>
              <a:t> java </a:t>
            </a:r>
            <a:r>
              <a:rPr lang="en-US" dirty="0" err="1" smtClean="0"/>
              <a:t>có</a:t>
            </a:r>
            <a:r>
              <a:rPr lang="en-US" dirty="0" smtClean="0"/>
              <a:t> </a:t>
            </a:r>
            <a:r>
              <a:rPr lang="en-US" dirty="0" err="1" smtClean="0"/>
              <a:t>thể</a:t>
            </a:r>
            <a:r>
              <a:rPr lang="en-US" dirty="0" smtClean="0"/>
              <a:t> </a:t>
            </a:r>
            <a:r>
              <a:rPr lang="en-US" dirty="0" err="1" smtClean="0"/>
              <a:t>được</a:t>
            </a:r>
            <a:r>
              <a:rPr lang="en-US" dirty="0" smtClean="0"/>
              <a:t> </a:t>
            </a:r>
            <a:r>
              <a:rPr lang="en-US" dirty="0" err="1" smtClean="0"/>
              <a:t>xử</a:t>
            </a:r>
            <a:r>
              <a:rPr lang="en-US" dirty="0" smtClean="0"/>
              <a:t> </a:t>
            </a:r>
            <a:r>
              <a:rPr lang="en-US" dirty="0" err="1" smtClean="0"/>
              <a:t>lý</a:t>
            </a:r>
            <a:r>
              <a:rPr lang="en-US" dirty="0" smtClean="0"/>
              <a:t> </a:t>
            </a:r>
            <a:r>
              <a:rPr lang="en-US" dirty="0" err="1" smtClean="0"/>
              <a:t>bằng</a:t>
            </a:r>
            <a:r>
              <a:rPr lang="en-US" dirty="0" smtClean="0"/>
              <a:t> </a:t>
            </a:r>
            <a:r>
              <a:rPr lang="en-US" dirty="0" err="1" smtClean="0"/>
              <a:t>việc</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khối</a:t>
            </a:r>
            <a:r>
              <a:rPr lang="en-US" dirty="0" smtClean="0"/>
              <a:t> try-catch, </a:t>
            </a:r>
            <a:r>
              <a:rPr lang="en-US" dirty="0" err="1" smtClean="0"/>
              <a:t>hoặc</a:t>
            </a:r>
            <a:r>
              <a:rPr lang="en-US" dirty="0" smtClean="0"/>
              <a:t> </a:t>
            </a:r>
            <a:r>
              <a:rPr lang="en-US" dirty="0" err="1" smtClean="0"/>
              <a:t>có</a:t>
            </a:r>
            <a:r>
              <a:rPr lang="en-US" dirty="0" smtClean="0"/>
              <a:t> </a:t>
            </a:r>
            <a:r>
              <a:rPr lang="en-US" dirty="0" err="1" smtClean="0"/>
              <a:t>thể</a:t>
            </a:r>
            <a:r>
              <a:rPr lang="en-US" dirty="0" smtClean="0"/>
              <a:t> </a:t>
            </a:r>
            <a:r>
              <a:rPr lang="en-US" dirty="0" err="1" smtClean="0"/>
              <a:t>được</a:t>
            </a:r>
            <a:r>
              <a:rPr lang="en-US" dirty="0" smtClean="0"/>
              <a:t> </a:t>
            </a:r>
            <a:r>
              <a:rPr lang="en-US" dirty="0" err="1" smtClean="0"/>
              <a:t>chuyển</a:t>
            </a:r>
            <a:r>
              <a:rPr lang="en-US" dirty="0" smtClean="0"/>
              <a:t> </a:t>
            </a:r>
            <a:r>
              <a:rPr lang="en-US" dirty="0" err="1" smtClean="0"/>
              <a:t>đến</a:t>
            </a:r>
            <a:r>
              <a:rPr lang="en-US" dirty="0" smtClean="0"/>
              <a:t> </a:t>
            </a:r>
            <a:r>
              <a:rPr lang="en-US" dirty="0" err="1" smtClean="0"/>
              <a:t>cho</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đang</a:t>
            </a:r>
            <a:r>
              <a:rPr lang="en-US" dirty="0" smtClean="0"/>
              <a:t> </a:t>
            </a:r>
            <a:r>
              <a:rPr lang="en-US" dirty="0" err="1" smtClean="0"/>
              <a:t>gọi</a:t>
            </a:r>
            <a:r>
              <a:rPr lang="en-US" dirty="0" smtClean="0"/>
              <a:t> </a:t>
            </a:r>
            <a:r>
              <a:rPr lang="en-US" dirty="0" err="1" smtClean="0"/>
              <a:t>bằng</a:t>
            </a:r>
            <a:r>
              <a:rPr lang="en-US" dirty="0" smtClean="0"/>
              <a:t> </a:t>
            </a:r>
            <a:r>
              <a:rPr lang="en-US" dirty="0" err="1" smtClean="0"/>
              <a:t>việc</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từ</a:t>
            </a:r>
            <a:r>
              <a:rPr lang="en-US" dirty="0" smtClean="0"/>
              <a:t> </a:t>
            </a:r>
            <a:r>
              <a:rPr lang="en-US" dirty="0" err="1" smtClean="0"/>
              <a:t>khóa</a:t>
            </a:r>
            <a:r>
              <a:rPr lang="en-US" dirty="0" smtClean="0"/>
              <a:t> throw </a:t>
            </a:r>
            <a:r>
              <a:rPr lang="en-US" dirty="0" err="1" smtClean="0"/>
              <a:t>hoặc</a:t>
            </a:r>
            <a:r>
              <a:rPr lang="en-US" dirty="0" smtClean="0"/>
              <a:t> throws</a:t>
            </a:r>
            <a:r>
              <a:rPr lang="en-US" dirty="0"/>
              <a:t>.</a:t>
            </a:r>
          </a:p>
        </p:txBody>
      </p:sp>
    </p:spTree>
    <p:extLst>
      <p:ext uri="{BB962C8B-B14F-4D97-AF65-F5344CB8AC3E}">
        <p14:creationId xmlns:p14="http://schemas.microsoft.com/office/powerpoint/2010/main" val="1472289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vi-VN" b="1" dirty="0"/>
              <a:t>Java được sử dụng để làm gì?</a:t>
            </a:r>
            <a:endParaRPr lang="vi-VN" dirty="0"/>
          </a:p>
          <a:p>
            <a:pPr lvl="1"/>
            <a:r>
              <a:rPr lang="vi-VN" dirty="0"/>
              <a:t>Viết ứng dụng web (J2EE): Java thường được sử dụng để xây dựng các hệ thống web lớn đòi hỏi độ bảo mật cao, số lượng người dùng lớn  như ngân hàng, phần mềm quản lý bệnh viện, CRM, HRM.... Đối với các website nhỏ thông thường rất ít viết bằng Java.</a:t>
            </a:r>
          </a:p>
          <a:p>
            <a:pPr lvl="1"/>
            <a:r>
              <a:rPr lang="vi-VN" dirty="0"/>
              <a:t>Viết ứng dụng mobile (J2ME): Trước đây nền tảng J2ME thường được sử dụng để viết game và app cho di động feature phone (file .jar) và giờ đây khi smartphone Android lên ngôi Java lại tiếp tục được sử dụng để viết app và game cho nền tảng Android (file .apk).</a:t>
            </a:r>
          </a:p>
          <a:p>
            <a:pPr lvl="1"/>
            <a:r>
              <a:rPr lang="vi-VN" dirty="0"/>
              <a:t>Viết ứng dụng desktop (J2SE): Các ứng dụng desktop viết bằng Java thật sự không nhiều có thể kể đến một số phần mềm như </a:t>
            </a:r>
            <a:r>
              <a:rPr lang="vi-VN" dirty="0">
                <a:hlinkClick r:id="rId2"/>
              </a:rPr>
              <a:t>JMeter</a:t>
            </a:r>
            <a:r>
              <a:rPr lang="vi-VN" dirty="0"/>
              <a:t> hoặc </a:t>
            </a:r>
            <a:r>
              <a:rPr lang="vi-VN" dirty="0">
                <a:hlinkClick r:id="rId3"/>
              </a:rPr>
              <a:t>Designer Vista</a:t>
            </a:r>
            <a:r>
              <a:rPr lang="vi-VN" dirty="0"/>
              <a:t>. Lợi thế lớn nhất của ứng dụng Java là bạn chỉ viết một lần và sau đó có thể đem chương trình lên Windows, Linux hay Mac để chạy mà không cần phải viết lại. Tuy nhiên do chạy trên JVM nên performance của ứng dụng thấp hơn một chút so với các ngôn ngữ như C/C++, C#.</a:t>
            </a:r>
          </a:p>
          <a:p>
            <a:endParaRPr lang="en-US" dirty="0"/>
          </a:p>
        </p:txBody>
      </p:sp>
    </p:spTree>
    <p:extLst>
      <p:ext uri="{BB962C8B-B14F-4D97-AF65-F5344CB8AC3E}">
        <p14:creationId xmlns:p14="http://schemas.microsoft.com/office/powerpoint/2010/main" val="811438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vi-VN" b="1" dirty="0"/>
              <a:t>Sử dụng gì để lập trình Java?</a:t>
            </a:r>
            <a:endParaRPr lang="vi-VN" dirty="0"/>
          </a:p>
          <a:p>
            <a:pPr lvl="1"/>
            <a:r>
              <a:rPr lang="vi-VN" dirty="0"/>
              <a:t>Để lập trình Java bạn cần đến:</a:t>
            </a:r>
          </a:p>
          <a:p>
            <a:pPr lvl="2"/>
            <a:r>
              <a:rPr lang="vi-VN" b="1" dirty="0"/>
              <a:t>JDK</a:t>
            </a:r>
            <a:r>
              <a:rPr lang="vi-VN" dirty="0"/>
              <a:t> (Java Development KIT): bao gồm JRE (Java Runtime Enviroment) và thư viện để phát triển.</a:t>
            </a:r>
          </a:p>
          <a:p>
            <a:pPr lvl="2"/>
            <a:r>
              <a:rPr lang="vi-VN" b="1" dirty="0"/>
              <a:t>IDE</a:t>
            </a:r>
            <a:r>
              <a:rPr lang="vi-VN" dirty="0"/>
              <a:t> (Integrated Development Environment): là ứng dụng giúp lập trình viên phát triển dễ dàng và nhanh chóng hơn. Bạn có thể sử dụng Netbeans, Eclipse hoặc IntellịIDEA để phát triển.</a:t>
            </a:r>
          </a:p>
          <a:p>
            <a:endParaRPr lang="en-US" dirty="0"/>
          </a:p>
        </p:txBody>
      </p:sp>
    </p:spTree>
    <p:extLst>
      <p:ext uri="{BB962C8B-B14F-4D97-AF65-F5344CB8AC3E}">
        <p14:creationId xmlns:p14="http://schemas.microsoft.com/office/powerpoint/2010/main" val="1084240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Yêu</a:t>
            </a:r>
            <a:r>
              <a:rPr lang="en-US" dirty="0" smtClean="0"/>
              <a:t> </a:t>
            </a:r>
            <a:r>
              <a:rPr lang="en-US" dirty="0" err="1" smtClean="0"/>
              <a:t>cầu</a:t>
            </a:r>
            <a:r>
              <a:rPr lang="en-US" dirty="0" smtClean="0"/>
              <a:t> </a:t>
            </a:r>
            <a:r>
              <a:rPr lang="en-US" dirty="0" err="1" smtClean="0"/>
              <a:t>phần</a:t>
            </a:r>
            <a:r>
              <a:rPr lang="en-US" dirty="0" smtClean="0"/>
              <a:t> </a:t>
            </a:r>
            <a:r>
              <a:rPr lang="en-US" dirty="0" err="1" smtClean="0"/>
              <a:t>mềm</a:t>
            </a:r>
            <a:endParaRPr lang="en-US" dirty="0"/>
          </a:p>
        </p:txBody>
      </p:sp>
      <p:sp>
        <p:nvSpPr>
          <p:cNvPr id="3" name="Content Placeholder 2"/>
          <p:cNvSpPr>
            <a:spLocks noGrp="1"/>
          </p:cNvSpPr>
          <p:nvPr>
            <p:ph idx="1"/>
          </p:nvPr>
        </p:nvSpPr>
        <p:spPr/>
        <p:txBody>
          <a:bodyPr/>
          <a:lstStyle/>
          <a:p>
            <a:r>
              <a:rPr lang="en-US" dirty="0" err="1" smtClean="0"/>
              <a:t>NetBean</a:t>
            </a:r>
            <a:r>
              <a:rPr lang="en-US" dirty="0" smtClean="0"/>
              <a:t> 8.1</a:t>
            </a:r>
          </a:p>
          <a:p>
            <a:r>
              <a:rPr lang="en-US" dirty="0" err="1" smtClean="0"/>
              <a:t>Bộ</a:t>
            </a:r>
            <a:r>
              <a:rPr lang="en-US" dirty="0" smtClean="0"/>
              <a:t> </a:t>
            </a:r>
            <a:r>
              <a:rPr lang="en-US" dirty="0" err="1" smtClean="0"/>
              <a:t>công</a:t>
            </a:r>
            <a:r>
              <a:rPr lang="en-US" dirty="0" smtClean="0"/>
              <a:t> </a:t>
            </a:r>
            <a:r>
              <a:rPr lang="en-US" dirty="0" err="1" smtClean="0"/>
              <a:t>cụ</a:t>
            </a:r>
            <a:r>
              <a:rPr lang="en-US" dirty="0" smtClean="0"/>
              <a:t> </a:t>
            </a:r>
            <a:r>
              <a:rPr lang="en-US" dirty="0" err="1" smtClean="0"/>
              <a:t>phát</a:t>
            </a:r>
            <a:r>
              <a:rPr lang="en-US" dirty="0" smtClean="0"/>
              <a:t> </a:t>
            </a:r>
            <a:r>
              <a:rPr lang="en-US" dirty="0" err="1" smtClean="0"/>
              <a:t>triển</a:t>
            </a:r>
            <a:r>
              <a:rPr lang="en-US" dirty="0" smtClean="0"/>
              <a:t> Java JDK1.8 (1.7)</a:t>
            </a:r>
          </a:p>
          <a:p>
            <a:r>
              <a:rPr lang="en-US" dirty="0" err="1" smtClean="0"/>
              <a:t>NotePad</a:t>
            </a:r>
            <a:endParaRPr lang="en-US" dirty="0" smtClean="0"/>
          </a:p>
          <a:p>
            <a:r>
              <a:rPr lang="en-US" dirty="0" smtClean="0"/>
              <a:t>SqlJdbc4.2</a:t>
            </a:r>
          </a:p>
          <a:p>
            <a:r>
              <a:rPr lang="en-US" dirty="0" err="1" smtClean="0"/>
              <a:t>Hệ</a:t>
            </a:r>
            <a:r>
              <a:rPr lang="en-US" dirty="0" smtClean="0"/>
              <a:t> </a:t>
            </a:r>
            <a:r>
              <a:rPr lang="en-US" dirty="0" err="1" smtClean="0"/>
              <a:t>quản</a:t>
            </a:r>
            <a:r>
              <a:rPr lang="en-US" dirty="0" smtClean="0"/>
              <a:t> </a:t>
            </a:r>
            <a:r>
              <a:rPr lang="en-US" dirty="0" err="1" smtClean="0"/>
              <a:t>trị</a:t>
            </a:r>
            <a:r>
              <a:rPr lang="en-US" dirty="0" smtClean="0"/>
              <a:t> CSDL SQL Server 2012 (2005,2008)</a:t>
            </a:r>
            <a:endParaRPr lang="en-US" dirty="0"/>
          </a:p>
        </p:txBody>
      </p:sp>
    </p:spTree>
    <p:extLst>
      <p:ext uri="{BB962C8B-B14F-4D97-AF65-F5344CB8AC3E}">
        <p14:creationId xmlns:p14="http://schemas.microsoft.com/office/powerpoint/2010/main" val="4029787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3685"/>
            <a:ext cx="10515600" cy="1325563"/>
          </a:xfrm>
        </p:spPr>
        <p:txBody>
          <a:bodyPr/>
          <a:lstStyle/>
          <a:p>
            <a:r>
              <a:rPr lang="en-US" dirty="0" err="1" smtClean="0"/>
              <a:t>Chương</a:t>
            </a:r>
            <a:r>
              <a:rPr lang="en-US" dirty="0" smtClean="0"/>
              <a:t> </a:t>
            </a:r>
            <a:r>
              <a:rPr lang="en-US" dirty="0" err="1" smtClean="0"/>
              <a:t>trình</a:t>
            </a:r>
            <a:r>
              <a:rPr lang="en-US" dirty="0" smtClean="0"/>
              <a:t> java </a:t>
            </a:r>
            <a:r>
              <a:rPr lang="en-US" dirty="0" err="1" smtClean="0"/>
              <a:t>đầu</a:t>
            </a:r>
            <a:r>
              <a:rPr lang="en-US" dirty="0" smtClean="0"/>
              <a:t> </a:t>
            </a:r>
            <a:r>
              <a:rPr lang="en-US" dirty="0" err="1" smtClean="0"/>
              <a:t>tiên</a:t>
            </a:r>
            <a:endParaRPr lang="en-US" dirty="0"/>
          </a:p>
        </p:txBody>
      </p:sp>
      <p:sp>
        <p:nvSpPr>
          <p:cNvPr id="3" name="Content Placeholder 2"/>
          <p:cNvSpPr>
            <a:spLocks noGrp="1"/>
          </p:cNvSpPr>
          <p:nvPr>
            <p:ph idx="1"/>
          </p:nvPr>
        </p:nvSpPr>
        <p:spPr>
          <a:xfrm>
            <a:off x="502920" y="1951355"/>
            <a:ext cx="10961370" cy="3535045"/>
          </a:xfrm>
          <a:solidFill>
            <a:schemeClr val="accent2">
              <a:lumMod val="20000"/>
              <a:lumOff val="80000"/>
            </a:schemeClr>
          </a:solidFill>
        </p:spPr>
        <p:txBody>
          <a:bodyPr>
            <a:normAutofit/>
          </a:bodyPr>
          <a:lstStyle/>
          <a:p>
            <a:pPr marL="0" indent="0">
              <a:buNone/>
            </a:pPr>
            <a:r>
              <a:rPr lang="en-US" dirty="0"/>
              <a:t>package phan1;</a:t>
            </a:r>
          </a:p>
          <a:p>
            <a:pPr marL="0" indent="0">
              <a:buNone/>
            </a:pPr>
            <a:r>
              <a:rPr lang="en-US" dirty="0" smtClean="0"/>
              <a:t>public </a:t>
            </a:r>
            <a:r>
              <a:rPr lang="en-US" dirty="0"/>
              <a:t>class </a:t>
            </a:r>
            <a:r>
              <a:rPr lang="en-US" dirty="0" err="1"/>
              <a:t>FirstProgram</a:t>
            </a:r>
            <a:r>
              <a:rPr lang="en-US" dirty="0"/>
              <a:t> {</a:t>
            </a:r>
          </a:p>
          <a:p>
            <a:pPr marL="0" indent="0">
              <a:buNone/>
            </a:pPr>
            <a:r>
              <a:rPr lang="en-US" dirty="0" smtClean="0"/>
              <a:t>  </a:t>
            </a:r>
            <a:r>
              <a:rPr lang="en-US" dirty="0"/>
              <a:t>public static void main(String[] </a:t>
            </a:r>
            <a:r>
              <a:rPr lang="en-US" dirty="0" err="1"/>
              <a:t>args</a:t>
            </a:r>
            <a:r>
              <a:rPr lang="en-US" dirty="0"/>
              <a:t>) {</a:t>
            </a:r>
          </a:p>
          <a:p>
            <a:pPr marL="0" indent="0">
              <a:buNone/>
            </a:pPr>
            <a:r>
              <a:rPr lang="en-US" dirty="0"/>
              <a:t>        </a:t>
            </a:r>
            <a:r>
              <a:rPr lang="en-US" dirty="0" err="1"/>
              <a:t>System.out.println</a:t>
            </a:r>
            <a:r>
              <a:rPr lang="en-US" dirty="0"/>
              <a:t>("Xin </a:t>
            </a:r>
            <a:r>
              <a:rPr lang="en-US" dirty="0" err="1"/>
              <a:t>chao</a:t>
            </a:r>
            <a:r>
              <a:rPr lang="en-US" dirty="0"/>
              <a:t> tat ca </a:t>
            </a:r>
            <a:r>
              <a:rPr lang="en-US" dirty="0" err="1"/>
              <a:t>cac</a:t>
            </a:r>
            <a:r>
              <a:rPr lang="en-US" dirty="0"/>
              <a:t> ban lop </a:t>
            </a:r>
            <a:r>
              <a:rPr lang="en-US" dirty="0" err="1"/>
              <a:t>chuyen</a:t>
            </a:r>
            <a:r>
              <a:rPr lang="en-US" dirty="0"/>
              <a:t> de Java!!!!");</a:t>
            </a:r>
          </a:p>
          <a:p>
            <a:pPr marL="0" indent="0">
              <a:buNone/>
            </a:pPr>
            <a:r>
              <a:rPr lang="en-US" dirty="0"/>
              <a:t>    }</a:t>
            </a:r>
          </a:p>
          <a:p>
            <a:pPr marL="0" indent="0">
              <a:buNone/>
            </a:pPr>
            <a:r>
              <a:rPr lang="en-US" dirty="0"/>
              <a:t>}</a:t>
            </a:r>
          </a:p>
          <a:p>
            <a:endParaRPr lang="en-US" dirty="0"/>
          </a:p>
        </p:txBody>
      </p:sp>
    </p:spTree>
    <p:extLst>
      <p:ext uri="{BB962C8B-B14F-4D97-AF65-F5344CB8AC3E}">
        <p14:creationId xmlns:p14="http://schemas.microsoft.com/office/powerpoint/2010/main" val="2948900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GIỚI THIỆU BỘ CÔNG CỤ JDK</a:t>
            </a:r>
            <a:endParaRPr lang="en-US" dirty="0"/>
          </a:p>
        </p:txBody>
      </p:sp>
      <p:sp>
        <p:nvSpPr>
          <p:cNvPr id="3" name="Content Placeholder 2"/>
          <p:cNvSpPr>
            <a:spLocks noGrp="1"/>
          </p:cNvSpPr>
          <p:nvPr>
            <p:ph idx="1"/>
          </p:nvPr>
        </p:nvSpPr>
        <p:spPr>
          <a:xfrm>
            <a:off x="838200" y="1360170"/>
            <a:ext cx="10515600" cy="5337810"/>
          </a:xfrm>
        </p:spPr>
        <p:txBody>
          <a:bodyPr>
            <a:normAutofit fontScale="85000" lnSpcReduction="20000"/>
          </a:bodyPr>
          <a:lstStyle/>
          <a:p>
            <a:r>
              <a:rPr lang="en-US" dirty="0" smtClean="0"/>
              <a:t>JDK (Java Development Kit) </a:t>
            </a:r>
            <a:r>
              <a:rPr lang="en-US" dirty="0" err="1" smtClean="0"/>
              <a:t>bao</a:t>
            </a:r>
            <a:r>
              <a:rPr lang="en-US" dirty="0" smtClean="0"/>
              <a:t> </a:t>
            </a:r>
            <a:r>
              <a:rPr lang="en-US" dirty="0" err="1" smtClean="0"/>
              <a:t>gồm</a:t>
            </a:r>
            <a:r>
              <a:rPr lang="en-US" dirty="0" smtClean="0"/>
              <a:t> </a:t>
            </a:r>
            <a:r>
              <a:rPr lang="en-US" dirty="0" err="1" smtClean="0"/>
              <a:t>các</a:t>
            </a:r>
            <a:r>
              <a:rPr lang="en-US" dirty="0" smtClean="0"/>
              <a:t> </a:t>
            </a:r>
            <a:r>
              <a:rPr lang="en-US" dirty="0" err="1" smtClean="0"/>
              <a:t>công</a:t>
            </a:r>
            <a:r>
              <a:rPr lang="en-US" dirty="0" smtClean="0"/>
              <a:t> </a:t>
            </a:r>
            <a:r>
              <a:rPr lang="en-US" dirty="0" err="1" smtClean="0"/>
              <a:t>cụ</a:t>
            </a:r>
            <a:r>
              <a:rPr lang="en-US" dirty="0" smtClean="0"/>
              <a:t> </a:t>
            </a:r>
            <a:r>
              <a:rPr lang="en-US" dirty="0" err="1" smtClean="0"/>
              <a:t>phát</a:t>
            </a:r>
            <a:r>
              <a:rPr lang="en-US" dirty="0" smtClean="0"/>
              <a:t> </a:t>
            </a:r>
            <a:r>
              <a:rPr lang="en-US" dirty="0" err="1" smtClean="0"/>
              <a:t>triển</a:t>
            </a:r>
            <a:r>
              <a:rPr lang="en-US" dirty="0" smtClean="0"/>
              <a:t>, JRE (Java Runtime Environment), </a:t>
            </a:r>
            <a:r>
              <a:rPr lang="en-US" dirty="0" err="1" smtClean="0"/>
              <a:t>các</a:t>
            </a:r>
            <a:r>
              <a:rPr lang="en-US" dirty="0" smtClean="0"/>
              <a:t> </a:t>
            </a:r>
            <a:r>
              <a:rPr lang="en-US" dirty="0" err="1" smtClean="0"/>
              <a:t>thư</a:t>
            </a:r>
            <a:r>
              <a:rPr lang="en-US" dirty="0" smtClean="0"/>
              <a:t> </a:t>
            </a:r>
            <a:r>
              <a:rPr lang="en-US" dirty="0" err="1" smtClean="0"/>
              <a:t>viện</a:t>
            </a:r>
            <a:r>
              <a:rPr lang="en-US" dirty="0" smtClean="0"/>
              <a:t>, </a:t>
            </a:r>
            <a:r>
              <a:rPr lang="en-US" dirty="0" err="1" smtClean="0"/>
              <a:t>các</a:t>
            </a:r>
            <a:r>
              <a:rPr lang="en-US" dirty="0" smtClean="0"/>
              <a:t> </a:t>
            </a:r>
            <a:r>
              <a:rPr lang="en-US" dirty="0" err="1" smtClean="0"/>
              <a:t>chương</a:t>
            </a:r>
            <a:r>
              <a:rPr lang="en-US" dirty="0" smtClean="0"/>
              <a:t> </a:t>
            </a:r>
            <a:r>
              <a:rPr lang="en-US" dirty="0" err="1" smtClean="0"/>
              <a:t>trình</a:t>
            </a:r>
            <a:r>
              <a:rPr lang="en-US" dirty="0" smtClean="0"/>
              <a:t> demo, </a:t>
            </a:r>
            <a:r>
              <a:rPr lang="en-US" dirty="0" err="1" smtClean="0"/>
              <a:t>và</a:t>
            </a:r>
            <a:r>
              <a:rPr lang="en-US" dirty="0" smtClean="0"/>
              <a:t> source code.</a:t>
            </a:r>
          </a:p>
          <a:p>
            <a:r>
              <a:rPr lang="en-US" dirty="0" smtClean="0"/>
              <a:t>Hai </a:t>
            </a:r>
            <a:r>
              <a:rPr lang="en-US" dirty="0" err="1" smtClean="0"/>
              <a:t>công</a:t>
            </a:r>
            <a:r>
              <a:rPr lang="en-US" dirty="0" smtClean="0"/>
              <a:t> </a:t>
            </a:r>
            <a:r>
              <a:rPr lang="en-US" dirty="0" err="1" smtClean="0"/>
              <a:t>cụ</a:t>
            </a:r>
            <a:r>
              <a:rPr lang="en-US" dirty="0" smtClean="0"/>
              <a:t> </a:t>
            </a:r>
            <a:r>
              <a:rPr lang="en-US" dirty="0" err="1" smtClean="0"/>
              <a:t>quan</a:t>
            </a:r>
            <a:r>
              <a:rPr lang="en-US" dirty="0" smtClean="0"/>
              <a:t> </a:t>
            </a:r>
            <a:r>
              <a:rPr lang="en-US" dirty="0" err="1" smtClean="0"/>
              <a:t>trọng</a:t>
            </a:r>
            <a:r>
              <a:rPr lang="en-US" dirty="0" smtClean="0"/>
              <a:t> </a:t>
            </a:r>
            <a:r>
              <a:rPr lang="en-US" dirty="0" err="1" smtClean="0"/>
              <a:t>nhất</a:t>
            </a:r>
            <a:r>
              <a:rPr lang="en-US" dirty="0" smtClean="0"/>
              <a:t> </a:t>
            </a:r>
            <a:r>
              <a:rPr lang="en-US" dirty="0" err="1" smtClean="0"/>
              <a:t>trong</a:t>
            </a:r>
            <a:r>
              <a:rPr lang="en-US" dirty="0" smtClean="0"/>
              <a:t> </a:t>
            </a:r>
            <a:r>
              <a:rPr lang="en-US" dirty="0" err="1" smtClean="0"/>
              <a:t>bộ</a:t>
            </a:r>
            <a:r>
              <a:rPr lang="en-US" dirty="0" smtClean="0"/>
              <a:t> JDK </a:t>
            </a:r>
            <a:r>
              <a:rPr lang="en-US" dirty="0" err="1" smtClean="0"/>
              <a:t>là</a:t>
            </a:r>
            <a:r>
              <a:rPr lang="en-US" dirty="0" smtClean="0"/>
              <a:t>:</a:t>
            </a:r>
          </a:p>
          <a:p>
            <a:pPr lvl="1"/>
            <a:r>
              <a:rPr lang="en-US" dirty="0" err="1" smtClean="0"/>
              <a:t>Trình</a:t>
            </a:r>
            <a:r>
              <a:rPr lang="en-US" dirty="0" smtClean="0"/>
              <a:t> </a:t>
            </a:r>
            <a:r>
              <a:rPr lang="en-US" dirty="0" err="1" smtClean="0"/>
              <a:t>biên</a:t>
            </a:r>
            <a:r>
              <a:rPr lang="en-US" dirty="0" smtClean="0"/>
              <a:t> </a:t>
            </a:r>
            <a:r>
              <a:rPr lang="en-US" dirty="0" err="1" smtClean="0"/>
              <a:t>dịch</a:t>
            </a:r>
            <a:r>
              <a:rPr lang="en-US" dirty="0" smtClean="0"/>
              <a:t> Java </a:t>
            </a:r>
            <a:r>
              <a:rPr lang="en-US" dirty="0" err="1" smtClean="0"/>
              <a:t>là</a:t>
            </a:r>
            <a:r>
              <a:rPr lang="en-US" dirty="0" smtClean="0"/>
              <a:t>: </a:t>
            </a:r>
            <a:r>
              <a:rPr lang="en-US" b="1" dirty="0" err="1" smtClean="0"/>
              <a:t>javac</a:t>
            </a:r>
            <a:r>
              <a:rPr lang="en-US" dirty="0" smtClean="0"/>
              <a:t> </a:t>
            </a:r>
          </a:p>
          <a:p>
            <a:pPr marL="457200" lvl="1" indent="0">
              <a:buNone/>
            </a:pPr>
            <a:r>
              <a:rPr lang="en-US" dirty="0" err="1" smtClean="0"/>
              <a:t>javac</a:t>
            </a:r>
            <a:r>
              <a:rPr lang="en-US" dirty="0" smtClean="0"/>
              <a:t> </a:t>
            </a:r>
            <a:r>
              <a:rPr lang="en-US" dirty="0" err="1" smtClean="0"/>
              <a:t>sẽ</a:t>
            </a:r>
            <a:r>
              <a:rPr lang="en-US" dirty="0" smtClean="0"/>
              <a:t> </a:t>
            </a:r>
            <a:r>
              <a:rPr lang="en-US" dirty="0" err="1" smtClean="0"/>
              <a:t>biên</a:t>
            </a:r>
            <a:r>
              <a:rPr lang="en-US" dirty="0" smtClean="0"/>
              <a:t> </a:t>
            </a:r>
            <a:r>
              <a:rPr lang="en-US" dirty="0" err="1" smtClean="0"/>
              <a:t>dịch</a:t>
            </a:r>
            <a:r>
              <a:rPr lang="en-US" dirty="0" smtClean="0"/>
              <a:t> source code (.java) </a:t>
            </a:r>
            <a:r>
              <a:rPr lang="en-US" dirty="0" err="1" smtClean="0"/>
              <a:t>thành</a:t>
            </a:r>
            <a:r>
              <a:rPr lang="en-US" dirty="0" smtClean="0"/>
              <a:t> </a:t>
            </a:r>
            <a:r>
              <a:rPr lang="en-US" dirty="0" err="1" smtClean="0"/>
              <a:t>các</a:t>
            </a:r>
            <a:r>
              <a:rPr lang="en-US" dirty="0" smtClean="0"/>
              <a:t> file class (.class) </a:t>
            </a:r>
            <a:r>
              <a:rPr lang="en-US" dirty="0" err="1" smtClean="0"/>
              <a:t>mã</a:t>
            </a:r>
            <a:r>
              <a:rPr lang="en-US" dirty="0" smtClean="0"/>
              <a:t> bytecode. Source code </a:t>
            </a:r>
            <a:r>
              <a:rPr lang="en-US" dirty="0" err="1" smtClean="0"/>
              <a:t>sẽ</a:t>
            </a:r>
            <a:r>
              <a:rPr lang="en-US" dirty="0" smtClean="0"/>
              <a:t> </a:t>
            </a:r>
            <a:r>
              <a:rPr lang="en-US" dirty="0" err="1" smtClean="0"/>
              <a:t>được</a:t>
            </a:r>
            <a:r>
              <a:rPr lang="en-US" dirty="0" smtClean="0"/>
              <a:t> </a:t>
            </a:r>
            <a:r>
              <a:rPr lang="en-US" dirty="0" err="1" smtClean="0"/>
              <a:t>biên</a:t>
            </a:r>
            <a:r>
              <a:rPr lang="en-US" dirty="0" smtClean="0"/>
              <a:t> </a:t>
            </a:r>
            <a:r>
              <a:rPr lang="en-US" dirty="0" err="1" smtClean="0"/>
              <a:t>soạn</a:t>
            </a:r>
            <a:r>
              <a:rPr lang="en-US" dirty="0" smtClean="0"/>
              <a:t> </a:t>
            </a:r>
            <a:r>
              <a:rPr lang="en-US" dirty="0" err="1" smtClean="0"/>
              <a:t>bằng</a:t>
            </a:r>
            <a:r>
              <a:rPr lang="en-US" dirty="0" smtClean="0"/>
              <a:t> 1 </a:t>
            </a:r>
            <a:r>
              <a:rPr lang="en-US" dirty="0" err="1" smtClean="0"/>
              <a:t>số</a:t>
            </a:r>
            <a:r>
              <a:rPr lang="en-US" dirty="0" smtClean="0"/>
              <a:t> </a:t>
            </a:r>
            <a:r>
              <a:rPr lang="en-US" dirty="0" err="1" smtClean="0"/>
              <a:t>các</a:t>
            </a:r>
            <a:r>
              <a:rPr lang="en-US" dirty="0" smtClean="0"/>
              <a:t> IDE </a:t>
            </a:r>
            <a:r>
              <a:rPr lang="en-US" dirty="0" err="1" smtClean="0"/>
              <a:t>như</a:t>
            </a:r>
            <a:r>
              <a:rPr lang="en-US" dirty="0" smtClean="0"/>
              <a:t> Notepad </a:t>
            </a:r>
            <a:r>
              <a:rPr lang="en-US" dirty="0" err="1" smtClean="0"/>
              <a:t>hoặc</a:t>
            </a:r>
            <a:r>
              <a:rPr lang="en-US" dirty="0" smtClean="0"/>
              <a:t> </a:t>
            </a:r>
            <a:r>
              <a:rPr lang="en-US" dirty="0" err="1" smtClean="0"/>
              <a:t>Netbean</a:t>
            </a:r>
            <a:r>
              <a:rPr lang="en-US" dirty="0" smtClean="0"/>
              <a:t>,…</a:t>
            </a:r>
          </a:p>
          <a:p>
            <a:pPr marL="457200" lvl="1" indent="0">
              <a:buNone/>
            </a:pPr>
            <a:r>
              <a:rPr lang="en-US" b="1" u="sng" dirty="0" err="1" smtClean="0"/>
              <a:t>Cú</a:t>
            </a:r>
            <a:r>
              <a:rPr lang="en-US" b="1" u="sng" dirty="0" smtClean="0"/>
              <a:t> </a:t>
            </a:r>
            <a:r>
              <a:rPr lang="en-US" b="1" u="sng" dirty="0" err="1" smtClean="0"/>
              <a:t>pháp</a:t>
            </a:r>
            <a:r>
              <a:rPr lang="en-US" b="1" u="sng" dirty="0" smtClean="0"/>
              <a:t>:</a:t>
            </a:r>
          </a:p>
          <a:p>
            <a:pPr marL="457200" lvl="1" indent="0">
              <a:buNone/>
            </a:pPr>
            <a:r>
              <a:rPr lang="en-US" dirty="0"/>
              <a:t>	</a:t>
            </a:r>
            <a:r>
              <a:rPr lang="en-US" i="1" dirty="0" err="1" smtClean="0"/>
              <a:t>javac</a:t>
            </a:r>
            <a:r>
              <a:rPr lang="en-US" i="1" dirty="0" smtClean="0"/>
              <a:t> [option] source</a:t>
            </a:r>
          </a:p>
          <a:p>
            <a:pPr marL="457200" lvl="1" indent="0">
              <a:buNone/>
            </a:pPr>
            <a:r>
              <a:rPr lang="en-US" dirty="0"/>
              <a:t>	</a:t>
            </a:r>
            <a:r>
              <a:rPr lang="en-US" b="1" dirty="0" err="1" smtClean="0"/>
              <a:t>trong</a:t>
            </a:r>
            <a:r>
              <a:rPr lang="en-US" b="1" dirty="0" smtClean="0"/>
              <a:t> </a:t>
            </a:r>
            <a:r>
              <a:rPr lang="en-US" b="1" dirty="0" err="1" smtClean="0"/>
              <a:t>đó</a:t>
            </a:r>
            <a:r>
              <a:rPr lang="en-US" b="1" dirty="0" smtClean="0"/>
              <a:t>:</a:t>
            </a:r>
          </a:p>
          <a:p>
            <a:pPr marL="457200" lvl="1" indent="0">
              <a:buNone/>
            </a:pPr>
            <a:r>
              <a:rPr lang="en-US" dirty="0"/>
              <a:t>	</a:t>
            </a:r>
            <a:r>
              <a:rPr lang="en-US" dirty="0" smtClean="0"/>
              <a:t>	</a:t>
            </a:r>
            <a:r>
              <a:rPr lang="en-US" b="1" dirty="0" smtClean="0"/>
              <a:t>source</a:t>
            </a:r>
            <a:r>
              <a:rPr lang="en-US" dirty="0" smtClean="0"/>
              <a:t> </a:t>
            </a:r>
            <a:r>
              <a:rPr lang="en-US" dirty="0" err="1" smtClean="0"/>
              <a:t>là</a:t>
            </a:r>
            <a:r>
              <a:rPr lang="en-US" dirty="0" smtClean="0"/>
              <a:t> file </a:t>
            </a:r>
            <a:r>
              <a:rPr lang="en-US" dirty="0" err="1" smtClean="0"/>
              <a:t>có</a:t>
            </a:r>
            <a:r>
              <a:rPr lang="en-US" dirty="0" smtClean="0"/>
              <a:t> </a:t>
            </a:r>
            <a:r>
              <a:rPr lang="en-US" dirty="0" err="1" smtClean="0"/>
              <a:t>phần</a:t>
            </a:r>
            <a:r>
              <a:rPr lang="en-US" dirty="0" smtClean="0"/>
              <a:t> </a:t>
            </a:r>
            <a:r>
              <a:rPr lang="en-US" dirty="0" err="1" smtClean="0"/>
              <a:t>mở</a:t>
            </a:r>
            <a:r>
              <a:rPr lang="en-US" dirty="0" smtClean="0"/>
              <a:t> </a:t>
            </a:r>
            <a:r>
              <a:rPr lang="en-US" dirty="0" err="1" smtClean="0"/>
              <a:t>rộng</a:t>
            </a:r>
            <a:r>
              <a:rPr lang="en-US" dirty="0" smtClean="0"/>
              <a:t> </a:t>
            </a:r>
            <a:r>
              <a:rPr lang="en-US" dirty="0" err="1" smtClean="0"/>
              <a:t>là</a:t>
            </a:r>
            <a:r>
              <a:rPr lang="en-US" dirty="0" smtClean="0"/>
              <a:t> .java</a:t>
            </a:r>
          </a:p>
          <a:p>
            <a:pPr marL="457200" lvl="1" indent="0">
              <a:buNone/>
            </a:pPr>
            <a:r>
              <a:rPr lang="en-US" dirty="0"/>
              <a:t>	</a:t>
            </a:r>
            <a:r>
              <a:rPr lang="en-US" dirty="0" smtClean="0"/>
              <a:t>	</a:t>
            </a:r>
            <a:r>
              <a:rPr lang="en-US" b="1" dirty="0" smtClean="0"/>
              <a:t>option</a:t>
            </a:r>
            <a:r>
              <a:rPr lang="en-US" dirty="0" smtClean="0"/>
              <a:t> </a:t>
            </a:r>
            <a:r>
              <a:rPr lang="en-US" dirty="0" err="1" smtClean="0"/>
              <a:t>là</a:t>
            </a:r>
            <a:r>
              <a:rPr lang="en-US" dirty="0" smtClean="0"/>
              <a:t> </a:t>
            </a:r>
            <a:r>
              <a:rPr lang="en-US" dirty="0" err="1" smtClean="0"/>
              <a:t>các</a:t>
            </a:r>
            <a:r>
              <a:rPr lang="en-US" dirty="0" smtClean="0"/>
              <a:t> </a:t>
            </a:r>
            <a:r>
              <a:rPr lang="en-US" dirty="0" err="1" smtClean="0"/>
              <a:t>chức</a:t>
            </a:r>
            <a:r>
              <a:rPr lang="en-US" dirty="0" smtClean="0"/>
              <a:t> </a:t>
            </a:r>
            <a:r>
              <a:rPr lang="en-US" dirty="0" err="1" smtClean="0"/>
              <a:t>năng</a:t>
            </a:r>
            <a:r>
              <a:rPr lang="en-US" dirty="0" smtClean="0"/>
              <a:t> </a:t>
            </a:r>
            <a:r>
              <a:rPr lang="en-US" dirty="0" err="1" smtClean="0"/>
              <a:t>của</a:t>
            </a:r>
            <a:r>
              <a:rPr lang="en-US" dirty="0" smtClean="0"/>
              <a:t> </a:t>
            </a:r>
            <a:r>
              <a:rPr lang="en-US" dirty="0" err="1" smtClean="0"/>
              <a:t>dòng</a:t>
            </a:r>
            <a:r>
              <a:rPr lang="en-US" dirty="0" smtClean="0"/>
              <a:t> </a:t>
            </a:r>
            <a:r>
              <a:rPr lang="en-US" dirty="0" err="1" smtClean="0"/>
              <a:t>lệnh</a:t>
            </a:r>
            <a:r>
              <a:rPr lang="en-US" dirty="0"/>
              <a:t> </a:t>
            </a:r>
            <a:r>
              <a:rPr lang="en-US" dirty="0" err="1" smtClean="0"/>
              <a:t>như</a:t>
            </a:r>
            <a:r>
              <a:rPr lang="en-US" dirty="0" smtClean="0"/>
              <a:t>: -</a:t>
            </a:r>
            <a:r>
              <a:rPr lang="en-US" dirty="0" err="1" smtClean="0"/>
              <a:t>classpath</a:t>
            </a:r>
            <a:r>
              <a:rPr lang="en-US" dirty="0" smtClean="0"/>
              <a:t>, -d, -g, -version,….</a:t>
            </a:r>
          </a:p>
          <a:p>
            <a:pPr lvl="1"/>
            <a:r>
              <a:rPr lang="en-US" dirty="0" err="1" smtClean="0"/>
              <a:t>Trình</a:t>
            </a:r>
            <a:r>
              <a:rPr lang="en-US" dirty="0" smtClean="0"/>
              <a:t> </a:t>
            </a:r>
            <a:r>
              <a:rPr lang="en-US" dirty="0" err="1" smtClean="0"/>
              <a:t>thông</a:t>
            </a:r>
            <a:r>
              <a:rPr lang="en-US" dirty="0" smtClean="0"/>
              <a:t> </a:t>
            </a:r>
            <a:r>
              <a:rPr lang="en-US" dirty="0" err="1" smtClean="0"/>
              <a:t>dịch</a:t>
            </a:r>
            <a:r>
              <a:rPr lang="en-US" dirty="0" smtClean="0"/>
              <a:t> Java </a:t>
            </a:r>
            <a:r>
              <a:rPr lang="en-US" dirty="0" err="1" smtClean="0"/>
              <a:t>là</a:t>
            </a:r>
            <a:r>
              <a:rPr lang="en-US" dirty="0" smtClean="0"/>
              <a:t>: </a:t>
            </a:r>
            <a:r>
              <a:rPr lang="en-US" b="1" dirty="0" smtClean="0"/>
              <a:t>java</a:t>
            </a:r>
          </a:p>
          <a:p>
            <a:pPr marL="457200" lvl="1" indent="0">
              <a:buNone/>
            </a:pPr>
            <a:r>
              <a:rPr lang="en-US" dirty="0" smtClean="0"/>
              <a:t>Java </a:t>
            </a:r>
            <a:r>
              <a:rPr lang="en-US" dirty="0" err="1" smtClean="0"/>
              <a:t>được</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để</a:t>
            </a:r>
            <a:r>
              <a:rPr lang="en-US" dirty="0" smtClean="0"/>
              <a:t> </a:t>
            </a:r>
            <a:r>
              <a:rPr lang="en-US" dirty="0" err="1" smtClean="0"/>
              <a:t>thực</a:t>
            </a:r>
            <a:r>
              <a:rPr lang="en-US" dirty="0" smtClean="0"/>
              <a:t> </a:t>
            </a:r>
            <a:r>
              <a:rPr lang="en-US" dirty="0" err="1" smtClean="0"/>
              <a:t>thi</a:t>
            </a:r>
            <a:r>
              <a:rPr lang="en-US" dirty="0" smtClean="0"/>
              <a:t> </a:t>
            </a:r>
            <a:r>
              <a:rPr lang="en-US" dirty="0" err="1" smtClean="0"/>
              <a:t>mã</a:t>
            </a:r>
            <a:r>
              <a:rPr lang="en-US" dirty="0" smtClean="0"/>
              <a:t> bytecode </a:t>
            </a:r>
            <a:r>
              <a:rPr lang="en-US" dirty="0" err="1" smtClean="0"/>
              <a:t>của</a:t>
            </a:r>
            <a:r>
              <a:rPr lang="en-US" dirty="0" smtClean="0"/>
              <a:t> Java (file class)</a:t>
            </a:r>
          </a:p>
          <a:p>
            <a:pPr marL="457200" lvl="1" indent="0">
              <a:buNone/>
            </a:pPr>
            <a:r>
              <a:rPr lang="en-US" b="1" u="sng" dirty="0" err="1" smtClean="0"/>
              <a:t>Cú</a:t>
            </a:r>
            <a:r>
              <a:rPr lang="en-US" b="1" u="sng" dirty="0" smtClean="0"/>
              <a:t> </a:t>
            </a:r>
            <a:r>
              <a:rPr lang="en-US" b="1" u="sng" dirty="0" err="1" smtClean="0"/>
              <a:t>pháp</a:t>
            </a:r>
            <a:r>
              <a:rPr lang="en-US" b="1" u="sng" dirty="0" smtClean="0"/>
              <a:t>:</a:t>
            </a:r>
          </a:p>
          <a:p>
            <a:pPr marL="457200" lvl="1" indent="0">
              <a:buNone/>
            </a:pPr>
            <a:r>
              <a:rPr lang="en-US" dirty="0"/>
              <a:t>	</a:t>
            </a:r>
            <a:r>
              <a:rPr lang="en-US" i="1" dirty="0" smtClean="0"/>
              <a:t>java [option] </a:t>
            </a:r>
            <a:r>
              <a:rPr lang="en-US" i="1" dirty="0" err="1" smtClean="0"/>
              <a:t>classname</a:t>
            </a:r>
            <a:r>
              <a:rPr lang="en-US" i="1" dirty="0" smtClean="0"/>
              <a:t> [arguments]</a:t>
            </a:r>
          </a:p>
          <a:p>
            <a:pPr marL="457200" lvl="1" indent="0">
              <a:buNone/>
            </a:pPr>
            <a:r>
              <a:rPr lang="en-US" dirty="0"/>
              <a:t>	</a:t>
            </a:r>
            <a:r>
              <a:rPr lang="en-US" b="1" dirty="0" err="1" smtClean="0"/>
              <a:t>trong</a:t>
            </a:r>
            <a:r>
              <a:rPr lang="en-US" b="1" dirty="0" smtClean="0"/>
              <a:t> </a:t>
            </a:r>
            <a:r>
              <a:rPr lang="en-US" b="1" dirty="0" err="1" smtClean="0"/>
              <a:t>đó</a:t>
            </a:r>
            <a:r>
              <a:rPr lang="en-US" b="1" dirty="0" smtClean="0"/>
              <a:t>:</a:t>
            </a:r>
          </a:p>
          <a:p>
            <a:pPr marL="457200" lvl="1" indent="0">
              <a:buNone/>
            </a:pPr>
            <a:r>
              <a:rPr lang="en-US" dirty="0"/>
              <a:t>	</a:t>
            </a:r>
            <a:r>
              <a:rPr lang="en-US" dirty="0" smtClean="0"/>
              <a:t>	</a:t>
            </a:r>
            <a:r>
              <a:rPr lang="en-US" b="1" dirty="0" err="1" smtClean="0"/>
              <a:t>classname</a:t>
            </a:r>
            <a:r>
              <a:rPr lang="en-US" dirty="0" smtClean="0"/>
              <a:t> </a:t>
            </a:r>
            <a:r>
              <a:rPr lang="en-US" dirty="0" err="1" smtClean="0"/>
              <a:t>là</a:t>
            </a:r>
            <a:r>
              <a:rPr lang="en-US" dirty="0" smtClean="0"/>
              <a:t> </a:t>
            </a:r>
            <a:r>
              <a:rPr lang="en-US" dirty="0" err="1" smtClean="0"/>
              <a:t>tên</a:t>
            </a:r>
            <a:r>
              <a:rPr lang="en-US" dirty="0" smtClean="0"/>
              <a:t> </a:t>
            </a:r>
            <a:r>
              <a:rPr lang="en-US" dirty="0" err="1" smtClean="0"/>
              <a:t>của</a:t>
            </a:r>
            <a:r>
              <a:rPr lang="en-US" dirty="0" smtClean="0"/>
              <a:t> class </a:t>
            </a:r>
            <a:r>
              <a:rPr lang="en-US" dirty="0" err="1" smtClean="0"/>
              <a:t>được</a:t>
            </a:r>
            <a:r>
              <a:rPr lang="en-US" dirty="0" smtClean="0"/>
              <a:t> </a:t>
            </a:r>
            <a:r>
              <a:rPr lang="en-US" dirty="0" err="1" smtClean="0"/>
              <a:t>gọi</a:t>
            </a:r>
            <a:endParaRPr lang="en-US" dirty="0" smtClean="0"/>
          </a:p>
          <a:p>
            <a:pPr marL="457200" lvl="1" indent="0">
              <a:buNone/>
            </a:pPr>
            <a:r>
              <a:rPr lang="en-US" dirty="0"/>
              <a:t>	</a:t>
            </a:r>
            <a:r>
              <a:rPr lang="en-US" dirty="0" smtClean="0"/>
              <a:t>	</a:t>
            </a:r>
            <a:r>
              <a:rPr lang="en-US" b="1" dirty="0" smtClean="0"/>
              <a:t>argument </a:t>
            </a:r>
            <a:r>
              <a:rPr lang="en-US" dirty="0" err="1" smtClean="0"/>
              <a:t>là</a:t>
            </a:r>
            <a:r>
              <a:rPr lang="en-US" dirty="0" smtClean="0"/>
              <a:t> </a:t>
            </a:r>
            <a:r>
              <a:rPr lang="en-US" dirty="0" err="1" smtClean="0"/>
              <a:t>những</a:t>
            </a:r>
            <a:r>
              <a:rPr lang="en-US" dirty="0" smtClean="0"/>
              <a:t> </a:t>
            </a:r>
            <a:r>
              <a:rPr lang="en-US" dirty="0" err="1" smtClean="0"/>
              <a:t>đối</a:t>
            </a:r>
            <a:r>
              <a:rPr lang="en-US" dirty="0" smtClean="0"/>
              <a:t> </a:t>
            </a:r>
            <a:r>
              <a:rPr lang="en-US" dirty="0" err="1" smtClean="0"/>
              <a:t>số</a:t>
            </a:r>
            <a:r>
              <a:rPr lang="en-US" dirty="0" smtClean="0"/>
              <a:t> </a:t>
            </a:r>
            <a:r>
              <a:rPr lang="en-US" dirty="0" err="1" smtClean="0"/>
              <a:t>được</a:t>
            </a:r>
            <a:r>
              <a:rPr lang="en-US" dirty="0" smtClean="0"/>
              <a:t> </a:t>
            </a:r>
            <a:r>
              <a:rPr lang="en-US" dirty="0" err="1" smtClean="0"/>
              <a:t>truyền</a:t>
            </a:r>
            <a:r>
              <a:rPr lang="en-US" dirty="0" smtClean="0"/>
              <a:t> </a:t>
            </a:r>
            <a:r>
              <a:rPr lang="en-US" dirty="0" err="1" smtClean="0"/>
              <a:t>vào</a:t>
            </a:r>
            <a:r>
              <a:rPr lang="en-US" dirty="0" smtClean="0"/>
              <a:t> </a:t>
            </a:r>
            <a:r>
              <a:rPr lang="en-US" dirty="0" err="1" smtClean="0"/>
              <a:t>hàm</a:t>
            </a:r>
            <a:r>
              <a:rPr lang="en-US" dirty="0" smtClean="0"/>
              <a:t> main</a:t>
            </a:r>
            <a:endParaRPr lang="en-US" dirty="0"/>
          </a:p>
        </p:txBody>
      </p:sp>
    </p:spTree>
    <p:extLst>
      <p:ext uri="{BB962C8B-B14F-4D97-AF65-F5344CB8AC3E}">
        <p14:creationId xmlns:p14="http://schemas.microsoft.com/office/powerpoint/2010/main" val="12771768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987</TotalTime>
  <Words>1629</Words>
  <Application>Microsoft Office PowerPoint</Application>
  <PresentationFormat>Widescreen</PresentationFormat>
  <Paragraphs>288</Paragraphs>
  <Slides>40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Calibri Light</vt:lpstr>
      <vt:lpstr>Times New Roman</vt:lpstr>
      <vt:lpstr>Wingdings</vt:lpstr>
      <vt:lpstr>Office Theme</vt:lpstr>
      <vt:lpstr>Chương 1</vt:lpstr>
      <vt:lpstr>Bài 1: KIẾN THỨC CƠ BẢN CỦA NGÔN NGỮ LẬP TRÌNH JAVA </vt:lpstr>
      <vt:lpstr>GIỚI THIỆU VỀ JAVA</vt:lpstr>
      <vt:lpstr>PowerPoint Presentation</vt:lpstr>
      <vt:lpstr>PowerPoint Presentation</vt:lpstr>
      <vt:lpstr>PowerPoint Presentation</vt:lpstr>
      <vt:lpstr>Yêu cầu phần mềm</vt:lpstr>
      <vt:lpstr>Chương trình java đầu tiên</vt:lpstr>
      <vt:lpstr>GIỚI THIỆU BỘ CÔNG CỤ JDK</vt:lpstr>
      <vt:lpstr>Minh Họa JDK</vt:lpstr>
      <vt:lpstr>Máy ảo java (JVM-Java virtual machine)</vt:lpstr>
      <vt:lpstr>BIẾN VÀ CÁC PHÉP TOÁN TỬ TRONG JAVA</vt:lpstr>
      <vt:lpstr>Minh Họa</vt:lpstr>
      <vt:lpstr>CẤU TRÚC ĐIỀU KIỆN VÀ CẤU TRÚC LẶP TRONG JAVA</vt:lpstr>
      <vt:lpstr>Minh Họa If</vt:lpstr>
      <vt:lpstr>Minh Họa switch…case</vt:lpstr>
      <vt:lpstr>Minh Họa vòng lặp for</vt:lpstr>
      <vt:lpstr>Minh Họa vòng lặp While</vt:lpstr>
      <vt:lpstr>Minh Họa vòng lặp do…while</vt:lpstr>
      <vt:lpstr>MẢNG TRONG JAVA</vt:lpstr>
      <vt:lpstr>Minh Họa mảng 1 chiều</vt:lpstr>
      <vt:lpstr>Minh họa mảng 2 chiều</vt:lpstr>
      <vt:lpstr>Bài 2: CÁC ĐẶC ĐIỂM HƯỚNG ĐỐI TƯỢNG CỦA NGÔN NGỮ JAVA</vt:lpstr>
      <vt:lpstr>Class trong java</vt:lpstr>
      <vt:lpstr>PowerPoint Presentation</vt:lpstr>
      <vt:lpstr>Contructor</vt:lpstr>
      <vt:lpstr>Khởi tạo đối tượng (Instance)</vt:lpstr>
      <vt:lpstr>Cách thức truy cập biến và phương thức</vt:lpstr>
      <vt:lpstr>PowerPoint Presentation</vt:lpstr>
      <vt:lpstr>GÓI TRONG JAVA</vt:lpstr>
      <vt:lpstr>Minh Họa Gói</vt:lpstr>
      <vt:lpstr>CÁC BỔ TỪ TRUY CẬP TRONG JAVA</vt:lpstr>
      <vt:lpstr>CÁC BỔ TỪ TRUY CẬP TRONG JAVA (tiếp theo)</vt:lpstr>
      <vt:lpstr>Minh họa bổ từ truy cập</vt:lpstr>
      <vt:lpstr>THỪA KẾ TRONG JAVA </vt:lpstr>
      <vt:lpstr>Minh Họa Thừa kế</vt:lpstr>
      <vt:lpstr>Ghi đè trong java</vt:lpstr>
      <vt:lpstr>INTERFACE TRONG JAVA</vt:lpstr>
      <vt:lpstr>THỰC THI INTERFACE</vt:lpstr>
      <vt:lpstr>EXCEPTION(BIỆT LỆ)</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Phần 1:</dc:title>
  <dc:creator>Elite</dc:creator>
  <cp:lastModifiedBy>Elite</cp:lastModifiedBy>
  <cp:revision>87</cp:revision>
  <dcterms:created xsi:type="dcterms:W3CDTF">2016-12-20T02:54:46Z</dcterms:created>
  <dcterms:modified xsi:type="dcterms:W3CDTF">2018-09-28T13:14:20Z</dcterms:modified>
</cp:coreProperties>
</file>